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33"/>
  </p:notesMasterIdLst>
  <p:handoutMasterIdLst>
    <p:handoutMasterId r:id="rId34"/>
  </p:handoutMasterIdLst>
  <p:sldIdLst>
    <p:sldId id="361" r:id="rId5"/>
    <p:sldId id="284" r:id="rId6"/>
    <p:sldId id="353" r:id="rId7"/>
    <p:sldId id="364" r:id="rId8"/>
    <p:sldId id="388" r:id="rId9"/>
    <p:sldId id="366" r:id="rId10"/>
    <p:sldId id="367" r:id="rId11"/>
    <p:sldId id="389"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90" r:id="rId27"/>
    <p:sldId id="384" r:id="rId28"/>
    <p:sldId id="391" r:id="rId29"/>
    <p:sldId id="386" r:id="rId30"/>
    <p:sldId id="387" r:id="rId31"/>
    <p:sldId id="3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5" autoAdjust="0"/>
    <p:restoredTop sz="94660"/>
  </p:normalViewPr>
  <p:slideViewPr>
    <p:cSldViewPr snapToGrid="0">
      <p:cViewPr>
        <p:scale>
          <a:sx n="110" d="100"/>
          <a:sy n="110" d="100"/>
        </p:scale>
        <p:origin x="160" y="-112"/>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4/25/22</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‹Nº›</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4/25/22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‹Nº›</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anchor="ctr">
            <a:normAutofit/>
          </a:bodyPr>
          <a:lstStyle>
            <a:lvl1pPr algn="ctr">
              <a:defRPr sz="6600"/>
            </a:lvl1pPr>
          </a:lstStyle>
          <a:p>
            <a:r>
              <a:rPr lang="es-ES"/>
              <a:t>Haga clic para modificar el estilo de título del patrón</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s-ES"/>
              <a:t>Haga clic para modificar el estilo de título del patrón</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s-ES"/>
              <a:t>Haga clic para modificar los estilos de texto del patrón</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s-ES"/>
              <a:t>Haga clic en el icono para agregar una imagen</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s-ES"/>
              <a:t>Haga clic en el icono para agregar una imagen</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s-ES"/>
              <a:t>Haga clic en el icono para agregar una imagen</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‹Nº›</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s-ES"/>
              <a:t>Haga clic para modificar el estilo de título del patrón</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s-ES"/>
              <a:t>Haga clic en el icono para agregar una imagen</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s-ES"/>
              <a:t>Haga clic en el icono para agregar una imagen</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s-ES"/>
              <a:t>Haga clic en el icono para agregar una imagen</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‹Nº›</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s-ES"/>
              <a:t>Haga clic en el icono para agregar una imagen</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s-ES"/>
              <a:t>Haga clic para modificar los estilos de texto del patrón</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s-ES"/>
              <a:t>Haga clic para modificar los estilos de texto del patrón</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s-ES"/>
              <a:t>Haga clic para modificar los estilos de texto del patrón</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s-ES"/>
              <a:t>Haga clic para modificar el estilo de título del patrón</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dirty="0"/>
              <a:t>9/4/20XX</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‹Nº›</a:t>
            </a:fld>
            <a:endParaRPr lang="en-US" dirty="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dirty="0"/>
              <a:t>9/4/20XX</a:t>
            </a: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‹Nº›</a:t>
            </a:fld>
            <a:endParaRPr lang="en-US" dirty="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s-ES"/>
              <a:t>Haga clic para modificar el estilo de título del patrón</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‹Nº›</a:t>
            </a:fld>
            <a:endParaRPr lang="en-US" dirty="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s-ES"/>
              <a:t>Haga clic para modificar el estilo de título del patrón</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‹Nº›</a:t>
            </a:fld>
            <a:endParaRPr lang="en-US" dirty="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s-ES"/>
              <a:t>Haga clic para modificar el estilo de título del patrón</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‹Nº›</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s-ES"/>
              <a:t>Haga clic en el icono para agregar una imagen</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s-ES"/>
              <a:t>Haga clic para modificar el estilo de título del patrón</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s-ES"/>
              <a:t>Haga clic para modificar los estilos de texto del patrón</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‹Nº›</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s-ES"/>
              <a:t>Haga clic en el icono para agregar una imagen</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s-ES"/>
              <a:t>Haga clic en el icono para agregar una imagen</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s-ES"/>
              <a:t>Haga clic para modificar el estilo de título del patrón</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‹Nº›</a:t>
            </a:fld>
            <a:endParaRPr lang="en-US" dirty="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s-ES"/>
              <a:t>Haga clic para modificar el estilo de título del patrón</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dirty="0"/>
              <a:t>9/4/20XX</a:t>
            </a:r>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‹Nº›</a:t>
            </a:fld>
            <a:endParaRPr lang="en-US" dirty="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s-ES"/>
              <a:t>Haga clic para modificar el estilo de título del patrón</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‹Nº›</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‹Nº›</a:t>
            </a:fld>
            <a:endParaRPr lang="en-US" dirty="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‹Nº›</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9/4/20XX</a:t>
            </a:r>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‹Nº›</a:t>
            </a:fld>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conacyt.mx/conacyt/peciti/" TargetMode="External"/><Relationship Id="rId7" Type="http://schemas.openxmlformats.org/officeDocument/2006/relationships/hyperlink" Target="https://www.wipo.int/edocs/pubdocs/es/wipo_pub_943_2020.pdf" TargetMode="External"/><Relationship Id="rId2" Type="http://schemas.openxmlformats.org/officeDocument/2006/relationships/hyperlink" Target="https://conacyt.mx/conacyt/programa-institucional-2020-2024/#:~:text=cient%C3%ADfica%20y%20tecnol%C3%B3gica%2C%20y%20a%20la,est%C3%ADmulos%20en%20bien%20del%20conocimiento" TargetMode="External"/><Relationship Id="rId1" Type="http://schemas.openxmlformats.org/officeDocument/2006/relationships/slideLayout" Target="../slideLayouts/slideLayout13.xml"/><Relationship Id="rId6" Type="http://schemas.openxmlformats.org/officeDocument/2006/relationships/hyperlink" Target="https://www.foroconsultivo.org.mx/INCyTU/index.php/notas/75-11-inversion-para-ciencia-tecnologia-e-innovacion-en-mexico-n" TargetMode="External"/><Relationship Id="rId5" Type="http://schemas.openxmlformats.org/officeDocument/2006/relationships/hyperlink" Target="https://www.itmastersmag.com/noticias-analisis/agenda-digital-que-se-necesita-para-que-mexico-tenga-una/#:~:text=M%C3%A9xico%20carece%20actualmente%20de%20una,esencial%20herramienta%20de%20pol%C3%ADtica%20p%C3%BAblica" TargetMode="External"/><Relationship Id="rId4" Type="http://schemas.openxmlformats.org/officeDocument/2006/relationships/hyperlink" Target="https://www.siicyt.gob.mx/index.php/transparencia/informes-conacyt/informe-general-del-estado-de-la-ciencia-tecnologia-e-innovac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872F590-38FE-44BB-9241-014D380045D1}"/>
              </a:ext>
            </a:extLst>
          </p:cNvPr>
          <p:cNvSpPr/>
          <p:nvPr/>
        </p:nvSpPr>
        <p:spPr>
          <a:xfrm>
            <a:off x="2484120" y="4546346"/>
            <a:ext cx="7543800" cy="7419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Marcador de fecha 1">
            <a:extLst>
              <a:ext uri="{FF2B5EF4-FFF2-40B4-BE49-F238E27FC236}">
                <a16:creationId xmlns:a16="http://schemas.microsoft.com/office/drawing/2014/main" id="{B165DBBB-4629-4125-8BBE-904DABA26533}"/>
              </a:ext>
            </a:extLst>
          </p:cNvPr>
          <p:cNvSpPr>
            <a:spLocks noGrp="1"/>
          </p:cNvSpPr>
          <p:nvPr>
            <p:ph type="dt" sz="half" idx="10"/>
          </p:nvPr>
        </p:nvSpPr>
        <p:spPr/>
        <p:txBody>
          <a:bodyPr/>
          <a:lstStyle/>
          <a:p>
            <a:r>
              <a:rPr lang="en-US" dirty="0"/>
              <a:t>28/ABRIL/2022</a:t>
            </a:r>
          </a:p>
        </p:txBody>
      </p:sp>
      <p:sp>
        <p:nvSpPr>
          <p:cNvPr id="4" name="Marcador de número de diapositiva 3">
            <a:extLst>
              <a:ext uri="{FF2B5EF4-FFF2-40B4-BE49-F238E27FC236}">
                <a16:creationId xmlns:a16="http://schemas.microsoft.com/office/drawing/2014/main" id="{2723CAE1-CD61-43C8-899D-096C2C7BF067}"/>
              </a:ext>
            </a:extLst>
          </p:cNvPr>
          <p:cNvSpPr>
            <a:spLocks noGrp="1"/>
          </p:cNvSpPr>
          <p:nvPr>
            <p:ph type="sldNum" sz="quarter" idx="12"/>
          </p:nvPr>
        </p:nvSpPr>
        <p:spPr/>
        <p:txBody>
          <a:bodyPr/>
          <a:lstStyle/>
          <a:p>
            <a:fld id="{A65A5C87-DF58-40C8-B092-1DE63DB4547E}" type="slidenum">
              <a:rPr lang="en-US" smtClean="0"/>
              <a:t>1</a:t>
            </a:fld>
            <a:endParaRPr lang="en-US" dirty="0"/>
          </a:p>
        </p:txBody>
      </p:sp>
      <p:sp>
        <p:nvSpPr>
          <p:cNvPr id="5" name="Title 1">
            <a:extLst>
              <a:ext uri="{FF2B5EF4-FFF2-40B4-BE49-F238E27FC236}">
                <a16:creationId xmlns:a16="http://schemas.microsoft.com/office/drawing/2014/main" id="{ADF04179-173B-4B44-99A6-90EE1D4B0E1F}"/>
              </a:ext>
            </a:extLst>
          </p:cNvPr>
          <p:cNvSpPr txBox="1">
            <a:spLocks/>
          </p:cNvSpPr>
          <p:nvPr/>
        </p:nvSpPr>
        <p:spPr>
          <a:xfrm>
            <a:off x="1802892" y="1252728"/>
            <a:ext cx="8586216" cy="21762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pPr>
            <a:r>
              <a:rPr lang="es-ES" sz="3200" b="1">
                <a:latin typeface="Arial" panose="020B0604020202020204" pitchFamily="34" charset="0"/>
                <a:ea typeface="Calibri" panose="020F0502020204030204" pitchFamily="34" charset="0"/>
                <a:cs typeface="Times New Roman" panose="02020603050405020304" pitchFamily="18" charset="0"/>
              </a:rPr>
              <a:t>MAESTRÍA EN AUDITORÍA</a:t>
            </a:r>
            <a:endParaRPr lang="es-MX"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2E2804C-8DF1-4514-8F4A-6FE898064C5A}"/>
              </a:ext>
            </a:extLst>
          </p:cNvPr>
          <p:cNvSpPr txBox="1">
            <a:spLocks/>
          </p:cNvSpPr>
          <p:nvPr/>
        </p:nvSpPr>
        <p:spPr>
          <a:xfrm>
            <a:off x="1665732" y="2187194"/>
            <a:ext cx="8586216" cy="21762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pPr>
            <a:r>
              <a:rPr lang="es-ES" sz="1200" dirty="0">
                <a:effectLst/>
                <a:latin typeface="Arial" panose="020B0604020202020204" pitchFamily="34" charset="0"/>
                <a:ea typeface="Calibri" panose="020F0502020204030204" pitchFamily="34" charset="0"/>
                <a:cs typeface="Times New Roman" panose="02020603050405020304" pitchFamily="18" charset="0"/>
              </a:rPr>
              <a:t>Materia: Entorno de las Organizaciones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200" dirty="0">
                <a:effectLst/>
                <a:latin typeface="Arial" panose="020B060402020202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200" b="1" dirty="0">
                <a:effectLst/>
                <a:latin typeface="Arial" panose="020B0604020202020204" pitchFamily="34" charset="0"/>
                <a:ea typeface="Calibri" panose="020F0502020204030204" pitchFamily="34" charset="0"/>
                <a:cs typeface="Times New Roman" panose="02020603050405020304" pitchFamily="18" charset="0"/>
              </a:rPr>
              <a:t>Profesor: Dr. Alejandro Azamar Romero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200" dirty="0">
                <a:effectLst/>
                <a:latin typeface="Arial" panose="020B060402020202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200" dirty="0">
                <a:effectLst/>
                <a:latin typeface="Arial" panose="020B0604020202020204" pitchFamily="34" charset="0"/>
                <a:ea typeface="Calibri" panose="020F0502020204030204" pitchFamily="34" charset="0"/>
                <a:cs typeface="Times New Roman" panose="02020603050405020304" pitchFamily="18" charset="0"/>
              </a:rPr>
              <a:t>Unidad 6: </a:t>
            </a:r>
            <a:r>
              <a:rPr lang="es-ES" sz="1200" b="1" dirty="0">
                <a:effectLst/>
                <a:latin typeface="Arial" panose="020B0604020202020204" pitchFamily="34" charset="0"/>
                <a:ea typeface="Calibri" panose="020F0502020204030204" pitchFamily="34" charset="0"/>
                <a:cs typeface="Times New Roman" panose="02020603050405020304" pitchFamily="18" charset="0"/>
              </a:rPr>
              <a:t>Investigación, desarrollo e innovación tecnológica (el atrás del país)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200" b="1" dirty="0">
                <a:effectLst/>
                <a:latin typeface="Arial" panose="020B0604020202020204" pitchFamily="34" charset="0"/>
                <a:ea typeface="Calibri" panose="020F0502020204030204" pitchFamily="34" charset="0"/>
                <a:cs typeface="Times New Roman" panose="02020603050405020304" pitchFamily="18" charset="0"/>
              </a:rPr>
              <a:t>Exposición: Innovación Tecnológica y Agenda Digital Nacional en México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title 2">
            <a:extLst>
              <a:ext uri="{FF2B5EF4-FFF2-40B4-BE49-F238E27FC236}">
                <a16:creationId xmlns:a16="http://schemas.microsoft.com/office/drawing/2014/main" id="{F708C3DC-7F7E-4B6F-B24E-04959CB2B172}"/>
              </a:ext>
            </a:extLst>
          </p:cNvPr>
          <p:cNvSpPr txBox="1">
            <a:spLocks/>
          </p:cNvSpPr>
          <p:nvPr/>
        </p:nvSpPr>
        <p:spPr>
          <a:xfrm>
            <a:off x="2484120" y="4735322"/>
            <a:ext cx="7223760" cy="6858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rPr>
              <a:t>ALUMNO : JOSÉ REYES DORIA</a:t>
            </a:r>
          </a:p>
        </p:txBody>
      </p:sp>
    </p:spTree>
    <p:extLst>
      <p:ext uri="{BB962C8B-B14F-4D97-AF65-F5344CB8AC3E}">
        <p14:creationId xmlns:p14="http://schemas.microsoft.com/office/powerpoint/2010/main" val="181031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10</a:t>
            </a:fld>
            <a:endParaRPr lang="en-US" dirty="0"/>
          </a:p>
        </p:txBody>
      </p:sp>
      <p:pic>
        <p:nvPicPr>
          <p:cNvPr id="5" name="Imagen 4">
            <a:extLst>
              <a:ext uri="{FF2B5EF4-FFF2-40B4-BE49-F238E27FC236}">
                <a16:creationId xmlns:a16="http://schemas.microsoft.com/office/drawing/2014/main" id="{88B24F1C-3B7E-4480-AFD5-02BE8D989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935" y="1027164"/>
            <a:ext cx="5612130" cy="3945255"/>
          </a:xfrm>
          <a:prstGeom prst="rect">
            <a:avLst/>
          </a:prstGeom>
        </p:spPr>
      </p:pic>
      <p:sp>
        <p:nvSpPr>
          <p:cNvPr id="6" name="Rectángulo 5">
            <a:extLst>
              <a:ext uri="{FF2B5EF4-FFF2-40B4-BE49-F238E27FC236}">
                <a16:creationId xmlns:a16="http://schemas.microsoft.com/office/drawing/2014/main" id="{F57C892D-7E6D-48E6-878A-F290BFC5AD83}"/>
              </a:ext>
            </a:extLst>
          </p:cNvPr>
          <p:cNvSpPr/>
          <p:nvPr/>
        </p:nvSpPr>
        <p:spPr>
          <a:xfrm>
            <a:off x="0" y="5827285"/>
            <a:ext cx="12409714" cy="49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ubtitle 2">
            <a:extLst>
              <a:ext uri="{FF2B5EF4-FFF2-40B4-BE49-F238E27FC236}">
                <a16:creationId xmlns:a16="http://schemas.microsoft.com/office/drawing/2014/main" id="{B3E426CF-BB95-4400-A81A-0CE951877294}"/>
              </a:ext>
            </a:extLst>
          </p:cNvPr>
          <p:cNvSpPr txBox="1">
            <a:spLocks/>
          </p:cNvSpPr>
          <p:nvPr/>
        </p:nvSpPr>
        <p:spPr>
          <a:xfrm>
            <a:off x="2592977" y="5884167"/>
            <a:ext cx="7223760" cy="45352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solidFill>
                  <a:schemeClr val="bg1">
                    <a:lumMod val="95000"/>
                  </a:schemeClr>
                </a:solidFill>
              </a:rPr>
              <a:t>Evolución</a:t>
            </a:r>
            <a:r>
              <a:rPr lang="en-US" sz="1800" dirty="0">
                <a:solidFill>
                  <a:schemeClr val="bg1">
                    <a:lumMod val="95000"/>
                  </a:schemeClr>
                </a:solidFill>
              </a:rPr>
              <a:t> del GIDE / PIB </a:t>
            </a:r>
            <a:r>
              <a:rPr lang="en-US" sz="1800" dirty="0" err="1">
                <a:solidFill>
                  <a:schemeClr val="bg1">
                    <a:lumMod val="95000"/>
                  </a:schemeClr>
                </a:solidFill>
              </a:rPr>
              <a:t>en</a:t>
            </a:r>
            <a:r>
              <a:rPr lang="en-US" sz="1800" dirty="0">
                <a:solidFill>
                  <a:schemeClr val="bg1">
                    <a:lumMod val="95000"/>
                  </a:schemeClr>
                </a:solidFill>
              </a:rPr>
              <a:t> México 2010-2019</a:t>
            </a:r>
          </a:p>
        </p:txBody>
      </p:sp>
    </p:spTree>
    <p:extLst>
      <p:ext uri="{BB962C8B-B14F-4D97-AF65-F5344CB8AC3E}">
        <p14:creationId xmlns:p14="http://schemas.microsoft.com/office/powerpoint/2010/main" val="127027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11</a:t>
            </a:fld>
            <a:endParaRPr lang="en-US" dirty="0"/>
          </a:p>
        </p:txBody>
      </p:sp>
      <p:pic>
        <p:nvPicPr>
          <p:cNvPr id="6" name="Imagen 5">
            <a:extLst>
              <a:ext uri="{FF2B5EF4-FFF2-40B4-BE49-F238E27FC236}">
                <a16:creationId xmlns:a16="http://schemas.microsoft.com/office/drawing/2014/main" id="{4CB51C58-393C-491D-B381-E011179CA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935" y="343030"/>
            <a:ext cx="5612130" cy="5122545"/>
          </a:xfrm>
          <a:prstGeom prst="rect">
            <a:avLst/>
          </a:prstGeom>
        </p:spPr>
      </p:pic>
      <p:sp>
        <p:nvSpPr>
          <p:cNvPr id="7" name="Rectángulo 6">
            <a:extLst>
              <a:ext uri="{FF2B5EF4-FFF2-40B4-BE49-F238E27FC236}">
                <a16:creationId xmlns:a16="http://schemas.microsoft.com/office/drawing/2014/main" id="{6AE60AAC-34DD-4242-BEDB-B01426E18B20}"/>
              </a:ext>
            </a:extLst>
          </p:cNvPr>
          <p:cNvSpPr/>
          <p:nvPr/>
        </p:nvSpPr>
        <p:spPr>
          <a:xfrm>
            <a:off x="0" y="5827285"/>
            <a:ext cx="12409714" cy="49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ubtitle 2">
            <a:extLst>
              <a:ext uri="{FF2B5EF4-FFF2-40B4-BE49-F238E27FC236}">
                <a16:creationId xmlns:a16="http://schemas.microsoft.com/office/drawing/2014/main" id="{03E50AF4-F599-4684-B840-AF97F5D07FEA}"/>
              </a:ext>
            </a:extLst>
          </p:cNvPr>
          <p:cNvSpPr txBox="1">
            <a:spLocks/>
          </p:cNvSpPr>
          <p:nvPr/>
        </p:nvSpPr>
        <p:spPr>
          <a:xfrm>
            <a:off x="2592977" y="5884167"/>
            <a:ext cx="7223760" cy="453521"/>
          </a:xfrm>
          <a:prstGeom prst="rect">
            <a:avLst/>
          </a:prstGeom>
        </p:spPr>
        <p:txBody>
          <a:bodyPr>
            <a:normAutofit fontScale="850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solidFill>
                  <a:schemeClr val="bg1">
                    <a:lumMod val="95000"/>
                  </a:schemeClr>
                </a:solidFill>
              </a:rPr>
              <a:t>Evolución</a:t>
            </a:r>
            <a:r>
              <a:rPr lang="en-US" sz="1800" dirty="0">
                <a:solidFill>
                  <a:schemeClr val="bg1">
                    <a:lumMod val="95000"/>
                  </a:schemeClr>
                </a:solidFill>
              </a:rPr>
              <a:t> del GIDE/PIB </a:t>
            </a:r>
            <a:r>
              <a:rPr lang="en-US" sz="1800" dirty="0" err="1">
                <a:solidFill>
                  <a:schemeClr val="bg1">
                    <a:lumMod val="95000"/>
                  </a:schemeClr>
                </a:solidFill>
              </a:rPr>
              <a:t>en</a:t>
            </a:r>
            <a:r>
              <a:rPr lang="en-US" sz="1800" dirty="0">
                <a:solidFill>
                  <a:schemeClr val="bg1">
                    <a:lumMod val="95000"/>
                  </a:schemeClr>
                </a:solidFill>
              </a:rPr>
              <a:t> México </a:t>
            </a:r>
            <a:r>
              <a:rPr lang="en-US" sz="1800" dirty="0" err="1">
                <a:solidFill>
                  <a:schemeClr val="bg1">
                    <a:lumMod val="95000"/>
                  </a:schemeClr>
                </a:solidFill>
              </a:rPr>
              <a:t>por</a:t>
            </a:r>
            <a:r>
              <a:rPr lang="en-US" sz="1800" dirty="0">
                <a:solidFill>
                  <a:schemeClr val="bg1">
                    <a:lumMod val="95000"/>
                  </a:schemeClr>
                </a:solidFill>
              </a:rPr>
              <a:t> sector de </a:t>
            </a:r>
            <a:r>
              <a:rPr lang="en-US" sz="1800" dirty="0" err="1">
                <a:solidFill>
                  <a:schemeClr val="bg1">
                    <a:lumMod val="95000"/>
                  </a:schemeClr>
                </a:solidFill>
              </a:rPr>
              <a:t>financiamento</a:t>
            </a:r>
            <a:r>
              <a:rPr lang="en-US" sz="1800" dirty="0">
                <a:solidFill>
                  <a:schemeClr val="bg1">
                    <a:lumMod val="95000"/>
                  </a:schemeClr>
                </a:solidFill>
              </a:rPr>
              <a:t>, 2010-2019</a:t>
            </a:r>
          </a:p>
        </p:txBody>
      </p:sp>
    </p:spTree>
    <p:extLst>
      <p:ext uri="{BB962C8B-B14F-4D97-AF65-F5344CB8AC3E}">
        <p14:creationId xmlns:p14="http://schemas.microsoft.com/office/powerpoint/2010/main" val="300755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12</a:t>
            </a:fld>
            <a:endParaRPr lang="en-US" dirty="0"/>
          </a:p>
        </p:txBody>
      </p:sp>
      <p:pic>
        <p:nvPicPr>
          <p:cNvPr id="5" name="Imagen 4">
            <a:extLst>
              <a:ext uri="{FF2B5EF4-FFF2-40B4-BE49-F238E27FC236}">
                <a16:creationId xmlns:a16="http://schemas.microsoft.com/office/drawing/2014/main" id="{F426991C-B35C-4336-A4FE-F295DFF9E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935" y="686856"/>
            <a:ext cx="5612130" cy="4681855"/>
          </a:xfrm>
          <a:prstGeom prst="rect">
            <a:avLst/>
          </a:prstGeom>
        </p:spPr>
      </p:pic>
      <p:sp>
        <p:nvSpPr>
          <p:cNvPr id="7" name="Rectángulo 6">
            <a:extLst>
              <a:ext uri="{FF2B5EF4-FFF2-40B4-BE49-F238E27FC236}">
                <a16:creationId xmlns:a16="http://schemas.microsoft.com/office/drawing/2014/main" id="{4BDF9B49-E3FB-4271-9AF0-AA79CBBAC462}"/>
              </a:ext>
            </a:extLst>
          </p:cNvPr>
          <p:cNvSpPr/>
          <p:nvPr/>
        </p:nvSpPr>
        <p:spPr>
          <a:xfrm>
            <a:off x="0" y="5827285"/>
            <a:ext cx="12409714" cy="49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ubtitle 2">
            <a:extLst>
              <a:ext uri="{FF2B5EF4-FFF2-40B4-BE49-F238E27FC236}">
                <a16:creationId xmlns:a16="http://schemas.microsoft.com/office/drawing/2014/main" id="{623E45AF-244A-4606-BAAD-F38365CE8126}"/>
              </a:ext>
            </a:extLst>
          </p:cNvPr>
          <p:cNvSpPr txBox="1">
            <a:spLocks/>
          </p:cNvSpPr>
          <p:nvPr/>
        </p:nvSpPr>
        <p:spPr>
          <a:xfrm>
            <a:off x="2592977" y="5884167"/>
            <a:ext cx="7223760" cy="45352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rPr>
              <a:t>El GIDE </a:t>
            </a:r>
            <a:r>
              <a:rPr lang="en-US" sz="1800" dirty="0" err="1">
                <a:solidFill>
                  <a:schemeClr val="bg1">
                    <a:lumMod val="95000"/>
                  </a:schemeClr>
                </a:solidFill>
              </a:rPr>
              <a:t>en</a:t>
            </a:r>
            <a:r>
              <a:rPr lang="en-US" sz="1800" dirty="0">
                <a:solidFill>
                  <a:schemeClr val="bg1">
                    <a:lumMod val="95000"/>
                  </a:schemeClr>
                </a:solidFill>
              </a:rPr>
              <a:t> </a:t>
            </a:r>
            <a:r>
              <a:rPr lang="en-US" sz="1800" dirty="0" err="1">
                <a:solidFill>
                  <a:schemeClr val="bg1">
                    <a:lumMod val="95000"/>
                  </a:schemeClr>
                </a:solidFill>
              </a:rPr>
              <a:t>países</a:t>
            </a:r>
            <a:r>
              <a:rPr lang="en-US" sz="1800" dirty="0">
                <a:solidFill>
                  <a:schemeClr val="bg1">
                    <a:lumMod val="95000"/>
                  </a:schemeClr>
                </a:solidFill>
              </a:rPr>
              <a:t> </a:t>
            </a:r>
            <a:r>
              <a:rPr lang="en-US" sz="1800" dirty="0" err="1">
                <a:solidFill>
                  <a:schemeClr val="bg1">
                    <a:lumMod val="95000"/>
                  </a:schemeClr>
                </a:solidFill>
              </a:rPr>
              <a:t>seleccionados</a:t>
            </a:r>
            <a:r>
              <a:rPr lang="en-US" sz="1800" dirty="0">
                <a:solidFill>
                  <a:schemeClr val="bg1">
                    <a:lumMod val="95000"/>
                  </a:schemeClr>
                </a:solidFill>
              </a:rPr>
              <a:t> de la OCDE 2018</a:t>
            </a:r>
          </a:p>
        </p:txBody>
      </p:sp>
    </p:spTree>
    <p:extLst>
      <p:ext uri="{BB962C8B-B14F-4D97-AF65-F5344CB8AC3E}">
        <p14:creationId xmlns:p14="http://schemas.microsoft.com/office/powerpoint/2010/main" val="92334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13</a:t>
            </a:fld>
            <a:endParaRPr lang="en-US" dirty="0"/>
          </a:p>
        </p:txBody>
      </p:sp>
      <p:sp>
        <p:nvSpPr>
          <p:cNvPr id="12" name="Content Placeholder 2">
            <a:extLst>
              <a:ext uri="{FF2B5EF4-FFF2-40B4-BE49-F238E27FC236}">
                <a16:creationId xmlns:a16="http://schemas.microsoft.com/office/drawing/2014/main" id="{5D412D14-4895-493F-ACF2-3DCD255454B9}"/>
              </a:ext>
            </a:extLst>
          </p:cNvPr>
          <p:cNvSpPr txBox="1">
            <a:spLocks/>
          </p:cNvSpPr>
          <p:nvPr/>
        </p:nvSpPr>
        <p:spPr>
          <a:xfrm>
            <a:off x="679453" y="2516124"/>
            <a:ext cx="4751324" cy="182575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600" dirty="0">
                <a:effectLst/>
                <a:latin typeface="Arial" panose="020B0604020202020204" pitchFamily="34" charset="0"/>
                <a:ea typeface="Calibri" panose="020F0502020204030204" pitchFamily="34" charset="0"/>
                <a:cs typeface="Arial" panose="020B0604020202020204" pitchFamily="34" charset="0"/>
              </a:rPr>
              <a:t>En 2019, el GFCYT ascendió a 88,688 millones de pesos, cifra similar en términos reales a lo ejercido en 2013.</a:t>
            </a:r>
          </a:p>
          <a:p>
            <a:pPr marL="0" indent="0" algn="just">
              <a:buNone/>
            </a:pPr>
            <a:r>
              <a:rPr lang="es-MX" sz="1600" dirty="0">
                <a:effectLst/>
                <a:latin typeface="Arial" panose="020B0604020202020204" pitchFamily="34" charset="0"/>
                <a:ea typeface="Calibri" panose="020F0502020204030204" pitchFamily="34" charset="0"/>
                <a:cs typeface="Arial" panose="020B0604020202020204" pitchFamily="34" charset="0"/>
              </a:rPr>
              <a:t>Este concepto de gasto, no es tan representativo como el GIDE, porque incluye partidas presupuestales de otros ramos administrativos; las cuales no necesariamente son aplicadas a acciones sustantivas de generación de conocimiento científico, investigación, ciencia y tecnología.</a:t>
            </a:r>
          </a:p>
        </p:txBody>
      </p:sp>
      <p:sp>
        <p:nvSpPr>
          <p:cNvPr id="13" name="Text Placeholder 13">
            <a:extLst>
              <a:ext uri="{FF2B5EF4-FFF2-40B4-BE49-F238E27FC236}">
                <a16:creationId xmlns:a16="http://schemas.microsoft.com/office/drawing/2014/main" id="{38F809F5-CC5A-45FA-B540-296FFBAEB214}"/>
              </a:ext>
            </a:extLst>
          </p:cNvPr>
          <p:cNvSpPr txBox="1">
            <a:spLocks/>
          </p:cNvSpPr>
          <p:nvPr/>
        </p:nvSpPr>
        <p:spPr>
          <a:xfrm>
            <a:off x="430277" y="1151829"/>
            <a:ext cx="5106988"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b="1" dirty="0">
                <a:effectLst/>
                <a:latin typeface="Arial" panose="020B0604020202020204" pitchFamily="34" charset="0"/>
                <a:ea typeface="Calibri" panose="020F0502020204030204" pitchFamily="34" charset="0"/>
                <a:cs typeface="Times New Roman" panose="02020603050405020304" pitchFamily="18" charset="0"/>
              </a:rPr>
              <a:t>Gasto Federal en Ciencia, Tecnología e Innovación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5" name="Text Placeholder 13">
            <a:extLst>
              <a:ext uri="{FF2B5EF4-FFF2-40B4-BE49-F238E27FC236}">
                <a16:creationId xmlns:a16="http://schemas.microsoft.com/office/drawing/2014/main" id="{41E7AC58-E317-4633-8202-B2105F53287A}"/>
              </a:ext>
            </a:extLst>
          </p:cNvPr>
          <p:cNvSpPr txBox="1">
            <a:spLocks/>
          </p:cNvSpPr>
          <p:nvPr/>
        </p:nvSpPr>
        <p:spPr>
          <a:xfrm>
            <a:off x="6061202" y="1155578"/>
            <a:ext cx="5220273"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b="1" dirty="0">
                <a:effectLst/>
                <a:latin typeface="Arial" panose="020B0604020202020204" pitchFamily="34" charset="0"/>
                <a:ea typeface="Calibri" panose="020F0502020204030204" pitchFamily="34" charset="0"/>
                <a:cs typeface="Times New Roman" panose="02020603050405020304" pitchFamily="18" charset="0"/>
              </a:rPr>
              <a:t>Gasto Nacional en Ciencia, Tecnología e Innovación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D6D38845-2093-4560-BDD8-A44043911A23}"/>
              </a:ext>
            </a:extLst>
          </p:cNvPr>
          <p:cNvSpPr txBox="1">
            <a:spLocks/>
          </p:cNvSpPr>
          <p:nvPr/>
        </p:nvSpPr>
        <p:spPr>
          <a:xfrm>
            <a:off x="6262405" y="2154137"/>
            <a:ext cx="4751324" cy="182575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MX" sz="1600" dirty="0">
                <a:effectLst/>
                <a:latin typeface="Arial" panose="020B0604020202020204" pitchFamily="34" charset="0"/>
                <a:ea typeface="Calibri" panose="020F0502020204030204" pitchFamily="34" charset="0"/>
                <a:cs typeface="Arial" panose="020B0604020202020204" pitchFamily="34" charset="0"/>
              </a:rPr>
              <a:t>Lo mismo ocurre con el GNCTI, que en 2019 ascendió a 142,970 millones de pesos. Durante el periodo 2010-2019, el GNCTI disminuyó en términos reales 2.01%.</a:t>
            </a:r>
          </a:p>
          <a:p>
            <a:pPr marL="0" indent="0" algn="just">
              <a:buNone/>
            </a:pPr>
            <a:r>
              <a:rPr lang="es-MX" sz="1600" dirty="0">
                <a:effectLst/>
                <a:latin typeface="Arial" panose="020B0604020202020204" pitchFamily="34" charset="0"/>
                <a:ea typeface="Calibri" panose="020F0502020204030204" pitchFamily="34" charset="0"/>
                <a:cs typeface="Arial" panose="020B0604020202020204" pitchFamily="34" charset="0"/>
              </a:rPr>
              <a:t>Aquí cabe señalar que el gasto destinado a Innovación en 2019, ascendió a 381 millones de pesos, todo del sector público, y representa solo el 0.27% del GNCTI, y respecto al PIB no alzan ni una centésima de punto.</a:t>
            </a:r>
          </a:p>
        </p:txBody>
      </p:sp>
      <p:sp>
        <p:nvSpPr>
          <p:cNvPr id="7" name="Rectángulo 6">
            <a:extLst>
              <a:ext uri="{FF2B5EF4-FFF2-40B4-BE49-F238E27FC236}">
                <a16:creationId xmlns:a16="http://schemas.microsoft.com/office/drawing/2014/main" id="{B3619B1F-11BF-4662-8856-9FE2A37B74F3}"/>
              </a:ext>
            </a:extLst>
          </p:cNvPr>
          <p:cNvSpPr/>
          <p:nvPr/>
        </p:nvSpPr>
        <p:spPr>
          <a:xfrm>
            <a:off x="6117845" y="2030206"/>
            <a:ext cx="5106988" cy="3675965"/>
          </a:xfrm>
          <a:prstGeom prst="rect">
            <a:avLst/>
          </a:prstGeom>
          <a:noFill/>
          <a:ln w="31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3682FC14-E3F7-4916-942F-861AF117FF30}"/>
              </a:ext>
            </a:extLst>
          </p:cNvPr>
          <p:cNvSpPr/>
          <p:nvPr/>
        </p:nvSpPr>
        <p:spPr>
          <a:xfrm>
            <a:off x="501621" y="2030206"/>
            <a:ext cx="5106988" cy="3675965"/>
          </a:xfrm>
          <a:prstGeom prst="rect">
            <a:avLst/>
          </a:prstGeom>
          <a:noFill/>
          <a:ln w="3175">
            <a:solidFill>
              <a:schemeClr val="tx2">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4421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14</a:t>
            </a:fld>
            <a:endParaRPr lang="en-US" dirty="0"/>
          </a:p>
        </p:txBody>
      </p:sp>
      <p:sp>
        <p:nvSpPr>
          <p:cNvPr id="12" name="Content Placeholder 2">
            <a:extLst>
              <a:ext uri="{FF2B5EF4-FFF2-40B4-BE49-F238E27FC236}">
                <a16:creationId xmlns:a16="http://schemas.microsoft.com/office/drawing/2014/main" id="{5D412D14-4895-493F-ACF2-3DCD255454B9}"/>
              </a:ext>
            </a:extLst>
          </p:cNvPr>
          <p:cNvSpPr txBox="1">
            <a:spLocks/>
          </p:cNvSpPr>
          <p:nvPr/>
        </p:nvSpPr>
        <p:spPr>
          <a:xfrm>
            <a:off x="613412" y="2259877"/>
            <a:ext cx="4883405" cy="182575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400" dirty="0">
                <a:effectLst/>
                <a:latin typeface="Arial" panose="020B0604020202020204" pitchFamily="34" charset="0"/>
                <a:ea typeface="Calibri" panose="020F0502020204030204" pitchFamily="34" charset="0"/>
                <a:cs typeface="Times New Roman" panose="02020603050405020304" pitchFamily="18" charset="0"/>
              </a:rPr>
              <a:t>El gasto en innovación es el recurso económico aportado por la Administración Pública Federal en innovación. Durante 2019, éste sólo provino del Ramo 8-Agricultura, Ganadería, Desarrollo Rural, Pesca y Alimentación, y fue de 381 millones de pesos; una disminución en términos reales de 83.8% respecto a 2018.</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s-MX" sz="1600" dirty="0">
                <a:effectLst/>
                <a:latin typeface="Arial" panose="020B0604020202020204" pitchFamily="34" charset="0"/>
                <a:ea typeface="Calibri" panose="020F0502020204030204" pitchFamily="34" charset="0"/>
                <a:cs typeface="Times New Roman" panose="02020603050405020304" pitchFamily="18" charset="0"/>
              </a:rPr>
              <a:t>Esta caída se debe a que, presupuestalmente, en 2019 los ramos 10 Economía y 38 CONACYT eliminaron de su estructura programática los programas presupuestarios relacionados con la innovación.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13">
            <a:extLst>
              <a:ext uri="{FF2B5EF4-FFF2-40B4-BE49-F238E27FC236}">
                <a16:creationId xmlns:a16="http://schemas.microsoft.com/office/drawing/2014/main" id="{38F809F5-CC5A-45FA-B540-296FFBAEB214}"/>
              </a:ext>
            </a:extLst>
          </p:cNvPr>
          <p:cNvSpPr txBox="1">
            <a:spLocks/>
          </p:cNvSpPr>
          <p:nvPr/>
        </p:nvSpPr>
        <p:spPr>
          <a:xfrm>
            <a:off x="501621" y="1358461"/>
            <a:ext cx="2516125"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b="1" dirty="0">
                <a:effectLst/>
                <a:latin typeface="Arial" panose="020B0604020202020204" pitchFamily="34" charset="0"/>
                <a:ea typeface="Calibri" panose="020F0502020204030204" pitchFamily="34" charset="0"/>
                <a:cs typeface="Times New Roman" panose="02020603050405020304" pitchFamily="18" charset="0"/>
              </a:rPr>
              <a:t>Gasto en Innovación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5" name="Text Placeholder 13">
            <a:extLst>
              <a:ext uri="{FF2B5EF4-FFF2-40B4-BE49-F238E27FC236}">
                <a16:creationId xmlns:a16="http://schemas.microsoft.com/office/drawing/2014/main" id="{41E7AC58-E317-4633-8202-B2105F53287A}"/>
              </a:ext>
            </a:extLst>
          </p:cNvPr>
          <p:cNvSpPr txBox="1">
            <a:spLocks/>
          </p:cNvSpPr>
          <p:nvPr/>
        </p:nvSpPr>
        <p:spPr>
          <a:xfrm>
            <a:off x="6117845" y="1376987"/>
            <a:ext cx="3645915"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b="1" dirty="0">
                <a:effectLst/>
                <a:latin typeface="Arial" panose="020B0604020202020204" pitchFamily="34" charset="0"/>
                <a:ea typeface="Calibri" panose="020F0502020204030204" pitchFamily="34" charset="0"/>
                <a:cs typeface="Times New Roman" panose="02020603050405020304" pitchFamily="18" charset="0"/>
              </a:rPr>
              <a:t>La cuestión de las patentes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D6D38845-2093-4560-BDD8-A44043911A23}"/>
              </a:ext>
            </a:extLst>
          </p:cNvPr>
          <p:cNvSpPr txBox="1">
            <a:spLocks/>
          </p:cNvSpPr>
          <p:nvPr/>
        </p:nvSpPr>
        <p:spPr>
          <a:xfrm>
            <a:off x="6154200" y="2304526"/>
            <a:ext cx="5034278" cy="2013474"/>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400" dirty="0">
                <a:effectLst/>
                <a:latin typeface="Arial" panose="020B0604020202020204" pitchFamily="34" charset="0"/>
                <a:ea typeface="Calibri" panose="020F0502020204030204" pitchFamily="34" charset="0"/>
                <a:cs typeface="Arial" panose="020B0604020202020204" pitchFamily="34" charset="0"/>
              </a:rPr>
              <a:t>Para la OMPI, una patente es un derecho exclusivo que se concede sobre una invención. Las solicitudes de patentes forman parte de los indicadores para analizar el estado del desarrollo científico y tecnológico de un país, en particular en el tema de la innovación.</a:t>
            </a:r>
          </a:p>
          <a:p>
            <a:pPr marL="0" indent="0" algn="just">
              <a:buNone/>
            </a:pPr>
            <a:r>
              <a:rPr lang="es-MX" sz="1400" dirty="0">
                <a:effectLst/>
                <a:latin typeface="Arial" panose="020B0604020202020204" pitchFamily="34" charset="0"/>
                <a:ea typeface="Calibri" panose="020F0502020204030204" pitchFamily="34" charset="0"/>
                <a:cs typeface="Arial" panose="020B0604020202020204" pitchFamily="34" charset="0"/>
              </a:rPr>
              <a:t>Durante 2019, se realizaron 15,941 solicitudes de patentes en México, 2.9% menos que en 2018.</a:t>
            </a:r>
          </a:p>
          <a:p>
            <a:pPr marL="0" indent="0" algn="just">
              <a:buNone/>
            </a:pPr>
            <a:r>
              <a:rPr lang="es-MX" sz="1400" dirty="0">
                <a:effectLst/>
                <a:latin typeface="Arial" panose="020B0604020202020204" pitchFamily="34" charset="0"/>
                <a:ea typeface="Calibri" panose="020F0502020204030204" pitchFamily="34" charset="0"/>
                <a:cs typeface="Arial" panose="020B0604020202020204" pitchFamily="34" charset="0"/>
              </a:rPr>
              <a:t>La lista de los principales titulares de patentes nacionales en 2019 la encabezan la UNAM, el Cinvestav, la UANL, el IPN y la BUAP.</a:t>
            </a:r>
          </a:p>
          <a:p>
            <a:pPr marL="0" indent="0" algn="just">
              <a:buNone/>
            </a:pPr>
            <a:r>
              <a:rPr lang="es-MX" sz="1400" dirty="0">
                <a:effectLst/>
                <a:latin typeface="Arial" panose="020B0604020202020204" pitchFamily="34" charset="0"/>
                <a:ea typeface="Calibri" panose="020F0502020204030204" pitchFamily="34" charset="0"/>
                <a:cs typeface="Arial" panose="020B0604020202020204" pitchFamily="34" charset="0"/>
              </a:rPr>
              <a:t>De las 8,702 patentes concedidas en México en 2019, 8,264 fueron para extranjeros y 438 a nacionales. </a:t>
            </a:r>
          </a:p>
        </p:txBody>
      </p:sp>
      <p:sp>
        <p:nvSpPr>
          <p:cNvPr id="7" name="Rectángulo 6">
            <a:extLst>
              <a:ext uri="{FF2B5EF4-FFF2-40B4-BE49-F238E27FC236}">
                <a16:creationId xmlns:a16="http://schemas.microsoft.com/office/drawing/2014/main" id="{9C885283-515F-4A0C-B356-C622FFFA61FB}"/>
              </a:ext>
            </a:extLst>
          </p:cNvPr>
          <p:cNvSpPr/>
          <p:nvPr/>
        </p:nvSpPr>
        <p:spPr>
          <a:xfrm>
            <a:off x="6117845" y="2030206"/>
            <a:ext cx="5106988" cy="3675965"/>
          </a:xfrm>
          <a:prstGeom prst="rect">
            <a:avLst/>
          </a:prstGeom>
          <a:noFill/>
          <a:ln w="31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2E155506-CBA8-48D7-B100-02BD5775C3EE}"/>
              </a:ext>
            </a:extLst>
          </p:cNvPr>
          <p:cNvSpPr/>
          <p:nvPr/>
        </p:nvSpPr>
        <p:spPr>
          <a:xfrm>
            <a:off x="501621" y="2030206"/>
            <a:ext cx="5106988" cy="3675965"/>
          </a:xfrm>
          <a:prstGeom prst="rect">
            <a:avLst/>
          </a:prstGeom>
          <a:noFill/>
          <a:ln w="3175">
            <a:solidFill>
              <a:schemeClr val="tx2">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8449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15</a:t>
            </a:fld>
            <a:endParaRPr lang="en-US" dirty="0"/>
          </a:p>
        </p:txBody>
      </p:sp>
      <p:pic>
        <p:nvPicPr>
          <p:cNvPr id="7" name="Imagen 6">
            <a:extLst>
              <a:ext uri="{FF2B5EF4-FFF2-40B4-BE49-F238E27FC236}">
                <a16:creationId xmlns:a16="http://schemas.microsoft.com/office/drawing/2014/main" id="{F1C368ED-3696-4EA4-9AC1-34E56225F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77" y="246462"/>
            <a:ext cx="6993661" cy="5293121"/>
          </a:xfrm>
          <a:prstGeom prst="rect">
            <a:avLst/>
          </a:prstGeom>
        </p:spPr>
      </p:pic>
      <p:sp>
        <p:nvSpPr>
          <p:cNvPr id="8" name="Rectángulo 7">
            <a:extLst>
              <a:ext uri="{FF2B5EF4-FFF2-40B4-BE49-F238E27FC236}">
                <a16:creationId xmlns:a16="http://schemas.microsoft.com/office/drawing/2014/main" id="{5C844FBC-04ED-45F0-A5E7-22CBEC966C0B}"/>
              </a:ext>
            </a:extLst>
          </p:cNvPr>
          <p:cNvSpPr/>
          <p:nvPr/>
        </p:nvSpPr>
        <p:spPr>
          <a:xfrm>
            <a:off x="0" y="5827285"/>
            <a:ext cx="12409714" cy="49064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Subtitle 2">
            <a:extLst>
              <a:ext uri="{FF2B5EF4-FFF2-40B4-BE49-F238E27FC236}">
                <a16:creationId xmlns:a16="http://schemas.microsoft.com/office/drawing/2014/main" id="{E99A89AA-B07D-48E0-B92D-C7FF3115101A}"/>
              </a:ext>
            </a:extLst>
          </p:cNvPr>
          <p:cNvSpPr txBox="1">
            <a:spLocks/>
          </p:cNvSpPr>
          <p:nvPr/>
        </p:nvSpPr>
        <p:spPr>
          <a:xfrm>
            <a:off x="2592977" y="5884167"/>
            <a:ext cx="7223760" cy="453521"/>
          </a:xfrm>
          <a:prstGeom prst="rect">
            <a:avLst/>
          </a:prstGeom>
        </p:spPr>
        <p:txBody>
          <a:bodyPr>
            <a:normAutofit fontScale="850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tx1">
                    <a:lumMod val="95000"/>
                    <a:lumOff val="5000"/>
                  </a:schemeClr>
                </a:solidFill>
              </a:rPr>
              <a:t>Solicitudes de </a:t>
            </a:r>
            <a:r>
              <a:rPr lang="en-US" sz="1800" dirty="0" err="1">
                <a:solidFill>
                  <a:schemeClr val="tx1">
                    <a:lumMod val="95000"/>
                    <a:lumOff val="5000"/>
                  </a:schemeClr>
                </a:solidFill>
              </a:rPr>
              <a:t>patentes</a:t>
            </a:r>
            <a:r>
              <a:rPr lang="en-US" sz="1800" dirty="0">
                <a:solidFill>
                  <a:schemeClr val="tx1">
                    <a:lumMod val="95000"/>
                    <a:lumOff val="5000"/>
                  </a:schemeClr>
                </a:solidFill>
              </a:rPr>
              <a:t> </a:t>
            </a:r>
            <a:r>
              <a:rPr lang="en-US" sz="1800" dirty="0" err="1">
                <a:solidFill>
                  <a:schemeClr val="tx1">
                    <a:lumMod val="95000"/>
                    <a:lumOff val="5000"/>
                  </a:schemeClr>
                </a:solidFill>
              </a:rPr>
              <a:t>en</a:t>
            </a:r>
            <a:r>
              <a:rPr lang="en-US" sz="1800" dirty="0">
                <a:solidFill>
                  <a:schemeClr val="tx1">
                    <a:lumMod val="95000"/>
                    <a:lumOff val="5000"/>
                  </a:schemeClr>
                </a:solidFill>
              </a:rPr>
              <a:t> México, </a:t>
            </a:r>
            <a:r>
              <a:rPr lang="en-US" sz="1800" dirty="0" err="1">
                <a:solidFill>
                  <a:schemeClr val="tx1">
                    <a:lumMod val="95000"/>
                    <a:lumOff val="5000"/>
                  </a:schemeClr>
                </a:solidFill>
              </a:rPr>
              <a:t>por</a:t>
            </a:r>
            <a:r>
              <a:rPr lang="en-US" sz="1800" dirty="0">
                <a:solidFill>
                  <a:schemeClr val="tx1">
                    <a:lumMod val="95000"/>
                    <a:lumOff val="5000"/>
                  </a:schemeClr>
                </a:solidFill>
              </a:rPr>
              <a:t> </a:t>
            </a:r>
            <a:r>
              <a:rPr lang="en-US" sz="1800" dirty="0" err="1">
                <a:solidFill>
                  <a:schemeClr val="tx1">
                    <a:lumMod val="95000"/>
                    <a:lumOff val="5000"/>
                  </a:schemeClr>
                </a:solidFill>
              </a:rPr>
              <a:t>tipo</a:t>
            </a:r>
            <a:r>
              <a:rPr lang="en-US" sz="1800" dirty="0">
                <a:solidFill>
                  <a:schemeClr val="tx1">
                    <a:lumMod val="95000"/>
                    <a:lumOff val="5000"/>
                  </a:schemeClr>
                </a:solidFill>
              </a:rPr>
              <a:t> de </a:t>
            </a:r>
            <a:r>
              <a:rPr lang="en-US" sz="1800" dirty="0" err="1">
                <a:solidFill>
                  <a:schemeClr val="tx1">
                    <a:lumMod val="95000"/>
                    <a:lumOff val="5000"/>
                  </a:schemeClr>
                </a:solidFill>
              </a:rPr>
              <a:t>solicitante</a:t>
            </a:r>
            <a:r>
              <a:rPr lang="en-US" sz="1800" dirty="0">
                <a:solidFill>
                  <a:schemeClr val="tx1">
                    <a:lumMod val="95000"/>
                    <a:lumOff val="5000"/>
                  </a:schemeClr>
                </a:solidFill>
              </a:rPr>
              <a:t> y </a:t>
            </a:r>
            <a:r>
              <a:rPr lang="en-US" sz="1800" dirty="0" err="1">
                <a:solidFill>
                  <a:schemeClr val="tx1">
                    <a:lumMod val="95000"/>
                    <a:lumOff val="5000"/>
                  </a:schemeClr>
                </a:solidFill>
              </a:rPr>
              <a:t>tasa</a:t>
            </a:r>
            <a:r>
              <a:rPr lang="en-US" sz="1800" dirty="0">
                <a:solidFill>
                  <a:schemeClr val="tx1">
                    <a:lumMod val="95000"/>
                    <a:lumOff val="5000"/>
                  </a:schemeClr>
                </a:solidFill>
              </a:rPr>
              <a:t> de </a:t>
            </a:r>
            <a:r>
              <a:rPr lang="en-US" sz="1800" dirty="0" err="1">
                <a:solidFill>
                  <a:schemeClr val="tx1">
                    <a:lumMod val="95000"/>
                    <a:lumOff val="5000"/>
                  </a:schemeClr>
                </a:solidFill>
              </a:rPr>
              <a:t>variación</a:t>
            </a:r>
            <a:endParaRPr lang="en-US" sz="1800" dirty="0">
              <a:solidFill>
                <a:schemeClr val="tx1">
                  <a:lumMod val="95000"/>
                  <a:lumOff val="5000"/>
                </a:schemeClr>
              </a:solidFill>
            </a:endParaRPr>
          </a:p>
        </p:txBody>
      </p:sp>
    </p:spTree>
    <p:extLst>
      <p:ext uri="{BB962C8B-B14F-4D97-AF65-F5344CB8AC3E}">
        <p14:creationId xmlns:p14="http://schemas.microsoft.com/office/powerpoint/2010/main" val="20416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16</a:t>
            </a:fld>
            <a:endParaRPr lang="en-US" dirty="0"/>
          </a:p>
        </p:txBody>
      </p:sp>
      <p:pic>
        <p:nvPicPr>
          <p:cNvPr id="5" name="Imagen 4">
            <a:extLst>
              <a:ext uri="{FF2B5EF4-FFF2-40B4-BE49-F238E27FC236}">
                <a16:creationId xmlns:a16="http://schemas.microsoft.com/office/drawing/2014/main" id="{493D152B-D624-46F7-A68D-4D453AAD5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520312"/>
            <a:ext cx="6705600" cy="5243539"/>
          </a:xfrm>
          <a:prstGeom prst="rect">
            <a:avLst/>
          </a:prstGeom>
        </p:spPr>
      </p:pic>
      <p:sp>
        <p:nvSpPr>
          <p:cNvPr id="6" name="Rectángulo 5">
            <a:extLst>
              <a:ext uri="{FF2B5EF4-FFF2-40B4-BE49-F238E27FC236}">
                <a16:creationId xmlns:a16="http://schemas.microsoft.com/office/drawing/2014/main" id="{D02BA1A3-4B09-49F6-BDCE-9B9940ADB3F0}"/>
              </a:ext>
            </a:extLst>
          </p:cNvPr>
          <p:cNvSpPr/>
          <p:nvPr/>
        </p:nvSpPr>
        <p:spPr>
          <a:xfrm>
            <a:off x="0" y="5827285"/>
            <a:ext cx="12409714" cy="49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ubtitle 2">
            <a:extLst>
              <a:ext uri="{FF2B5EF4-FFF2-40B4-BE49-F238E27FC236}">
                <a16:creationId xmlns:a16="http://schemas.microsoft.com/office/drawing/2014/main" id="{0DCF2BB3-4E0B-42E2-AED4-149212134E9E}"/>
              </a:ext>
            </a:extLst>
          </p:cNvPr>
          <p:cNvSpPr txBox="1">
            <a:spLocks/>
          </p:cNvSpPr>
          <p:nvPr/>
        </p:nvSpPr>
        <p:spPr>
          <a:xfrm>
            <a:off x="2592977" y="5884167"/>
            <a:ext cx="7223760" cy="45352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rPr>
              <a:t>Solicitudes de </a:t>
            </a:r>
            <a:r>
              <a:rPr lang="en-US" sz="1800" dirty="0" err="1">
                <a:solidFill>
                  <a:schemeClr val="bg1">
                    <a:lumMod val="95000"/>
                  </a:schemeClr>
                </a:solidFill>
              </a:rPr>
              <a:t>patentes</a:t>
            </a:r>
            <a:r>
              <a:rPr lang="en-US" sz="1800" dirty="0">
                <a:solidFill>
                  <a:schemeClr val="bg1">
                    <a:lumMod val="95000"/>
                  </a:schemeClr>
                </a:solidFill>
              </a:rPr>
              <a:t> </a:t>
            </a:r>
            <a:r>
              <a:rPr lang="en-US" sz="1800" dirty="0" err="1">
                <a:solidFill>
                  <a:schemeClr val="bg1">
                    <a:lumMod val="95000"/>
                  </a:schemeClr>
                </a:solidFill>
              </a:rPr>
              <a:t>por</a:t>
            </a:r>
            <a:r>
              <a:rPr lang="en-US" sz="1800" dirty="0">
                <a:solidFill>
                  <a:schemeClr val="bg1">
                    <a:lumMod val="95000"/>
                  </a:schemeClr>
                </a:solidFill>
              </a:rPr>
              <a:t> </a:t>
            </a:r>
            <a:r>
              <a:rPr lang="en-US" sz="1800" dirty="0" err="1">
                <a:solidFill>
                  <a:schemeClr val="bg1">
                    <a:lumMod val="95000"/>
                  </a:schemeClr>
                </a:solidFill>
              </a:rPr>
              <a:t>entidad</a:t>
            </a:r>
            <a:r>
              <a:rPr lang="en-US" sz="1800" dirty="0">
                <a:solidFill>
                  <a:schemeClr val="bg1">
                    <a:lumMod val="95000"/>
                  </a:schemeClr>
                </a:solidFill>
              </a:rPr>
              <a:t> </a:t>
            </a:r>
            <a:r>
              <a:rPr lang="en-US" sz="1800" dirty="0" err="1">
                <a:solidFill>
                  <a:schemeClr val="bg1">
                    <a:lumMod val="95000"/>
                  </a:schemeClr>
                </a:solidFill>
              </a:rPr>
              <a:t>federativa</a:t>
            </a:r>
            <a:r>
              <a:rPr lang="en-US" sz="1800" dirty="0">
                <a:solidFill>
                  <a:schemeClr val="bg1">
                    <a:lumMod val="95000"/>
                  </a:schemeClr>
                </a:solidFill>
              </a:rPr>
              <a:t>, 2018-2019</a:t>
            </a:r>
          </a:p>
        </p:txBody>
      </p:sp>
    </p:spTree>
    <p:extLst>
      <p:ext uri="{BB962C8B-B14F-4D97-AF65-F5344CB8AC3E}">
        <p14:creationId xmlns:p14="http://schemas.microsoft.com/office/powerpoint/2010/main" val="65292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17</a:t>
            </a:fld>
            <a:endParaRPr lang="en-US" dirty="0"/>
          </a:p>
        </p:txBody>
      </p:sp>
      <p:pic>
        <p:nvPicPr>
          <p:cNvPr id="6" name="Imagen 5">
            <a:extLst>
              <a:ext uri="{FF2B5EF4-FFF2-40B4-BE49-F238E27FC236}">
                <a16:creationId xmlns:a16="http://schemas.microsoft.com/office/drawing/2014/main" id="{BB48440B-8B16-4736-A74E-B340AA90D82C}"/>
              </a:ext>
            </a:extLst>
          </p:cNvPr>
          <p:cNvPicPr>
            <a:picLocks noChangeAspect="1"/>
          </p:cNvPicPr>
          <p:nvPr/>
        </p:nvPicPr>
        <p:blipFill rotWithShape="1">
          <a:blip r:embed="rId2">
            <a:extLst>
              <a:ext uri="{28A0092B-C50C-407E-A947-70E740481C1C}">
                <a14:useLocalDpi xmlns:a14="http://schemas.microsoft.com/office/drawing/2010/main" val="0"/>
              </a:ext>
            </a:extLst>
          </a:blip>
          <a:srcRect r="9003"/>
          <a:stretch/>
        </p:blipFill>
        <p:spPr>
          <a:xfrm>
            <a:off x="450876" y="1584959"/>
            <a:ext cx="5262880" cy="3943350"/>
          </a:xfrm>
          <a:prstGeom prst="rect">
            <a:avLst/>
          </a:prstGeom>
        </p:spPr>
      </p:pic>
      <p:pic>
        <p:nvPicPr>
          <p:cNvPr id="7" name="Imagen 6">
            <a:extLst>
              <a:ext uri="{FF2B5EF4-FFF2-40B4-BE49-F238E27FC236}">
                <a16:creationId xmlns:a16="http://schemas.microsoft.com/office/drawing/2014/main" id="{7820891A-5494-41F7-BEA2-AAEAD65ECCBA}"/>
              </a:ext>
            </a:extLst>
          </p:cNvPr>
          <p:cNvPicPr>
            <a:picLocks noChangeAspect="1"/>
          </p:cNvPicPr>
          <p:nvPr/>
        </p:nvPicPr>
        <p:blipFill rotWithShape="1">
          <a:blip r:embed="rId3">
            <a:extLst>
              <a:ext uri="{28A0092B-C50C-407E-A947-70E740481C1C}">
                <a14:useLocalDpi xmlns:a14="http://schemas.microsoft.com/office/drawing/2010/main" val="0"/>
              </a:ext>
            </a:extLst>
          </a:blip>
          <a:srcRect r="8978"/>
          <a:stretch/>
        </p:blipFill>
        <p:spPr>
          <a:xfrm>
            <a:off x="6722939" y="1751646"/>
            <a:ext cx="5108277" cy="3609975"/>
          </a:xfrm>
          <a:prstGeom prst="rect">
            <a:avLst/>
          </a:prstGeom>
        </p:spPr>
      </p:pic>
      <p:sp>
        <p:nvSpPr>
          <p:cNvPr id="8" name="Rectángulo 7">
            <a:extLst>
              <a:ext uri="{FF2B5EF4-FFF2-40B4-BE49-F238E27FC236}">
                <a16:creationId xmlns:a16="http://schemas.microsoft.com/office/drawing/2014/main" id="{0AEDB978-0632-4F68-BE89-B272C5510D88}"/>
              </a:ext>
            </a:extLst>
          </p:cNvPr>
          <p:cNvSpPr/>
          <p:nvPr/>
        </p:nvSpPr>
        <p:spPr>
          <a:xfrm>
            <a:off x="0" y="5827285"/>
            <a:ext cx="12409714" cy="49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Subtitle 2">
            <a:extLst>
              <a:ext uri="{FF2B5EF4-FFF2-40B4-BE49-F238E27FC236}">
                <a16:creationId xmlns:a16="http://schemas.microsoft.com/office/drawing/2014/main" id="{9224BBEF-C68C-44BC-96C7-4253A7C85B43}"/>
              </a:ext>
            </a:extLst>
          </p:cNvPr>
          <p:cNvSpPr txBox="1">
            <a:spLocks/>
          </p:cNvSpPr>
          <p:nvPr/>
        </p:nvSpPr>
        <p:spPr>
          <a:xfrm>
            <a:off x="-697515" y="5883618"/>
            <a:ext cx="7223760" cy="45352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solidFill>
                  <a:schemeClr val="bg1">
                    <a:lumMod val="95000"/>
                  </a:schemeClr>
                </a:solidFill>
              </a:rPr>
              <a:t>Principales</a:t>
            </a:r>
            <a:r>
              <a:rPr lang="en-US" sz="1800" dirty="0">
                <a:solidFill>
                  <a:schemeClr val="bg1">
                    <a:lumMod val="95000"/>
                  </a:schemeClr>
                </a:solidFill>
              </a:rPr>
              <a:t> </a:t>
            </a:r>
            <a:r>
              <a:rPr lang="en-US" sz="1800" dirty="0" err="1">
                <a:solidFill>
                  <a:schemeClr val="bg1">
                    <a:lumMod val="95000"/>
                  </a:schemeClr>
                </a:solidFill>
              </a:rPr>
              <a:t>titulares</a:t>
            </a:r>
            <a:r>
              <a:rPr lang="en-US" sz="1800" dirty="0">
                <a:solidFill>
                  <a:schemeClr val="bg1">
                    <a:lumMod val="95000"/>
                  </a:schemeClr>
                </a:solidFill>
              </a:rPr>
              <a:t> de </a:t>
            </a:r>
            <a:r>
              <a:rPr lang="en-US" sz="1800" dirty="0" err="1">
                <a:solidFill>
                  <a:schemeClr val="bg1">
                    <a:lumMod val="95000"/>
                  </a:schemeClr>
                </a:solidFill>
              </a:rPr>
              <a:t>patentes</a:t>
            </a:r>
            <a:r>
              <a:rPr lang="en-US" sz="1800" dirty="0">
                <a:solidFill>
                  <a:schemeClr val="bg1">
                    <a:lumMod val="95000"/>
                  </a:schemeClr>
                </a:solidFill>
              </a:rPr>
              <a:t> </a:t>
            </a:r>
            <a:r>
              <a:rPr lang="en-US" sz="1800" dirty="0" err="1">
                <a:solidFill>
                  <a:schemeClr val="bg1">
                    <a:lumMod val="95000"/>
                  </a:schemeClr>
                </a:solidFill>
              </a:rPr>
              <a:t>extrangeros</a:t>
            </a:r>
            <a:r>
              <a:rPr lang="en-US" sz="1800" dirty="0">
                <a:solidFill>
                  <a:schemeClr val="bg1">
                    <a:lumMod val="95000"/>
                  </a:schemeClr>
                </a:solidFill>
              </a:rPr>
              <a:t>, 2019</a:t>
            </a:r>
          </a:p>
        </p:txBody>
      </p:sp>
      <p:sp>
        <p:nvSpPr>
          <p:cNvPr id="10" name="Subtitle 2">
            <a:extLst>
              <a:ext uri="{FF2B5EF4-FFF2-40B4-BE49-F238E27FC236}">
                <a16:creationId xmlns:a16="http://schemas.microsoft.com/office/drawing/2014/main" id="{24DBAE88-F3EF-4D65-85B3-98FE65020695}"/>
              </a:ext>
            </a:extLst>
          </p:cNvPr>
          <p:cNvSpPr txBox="1">
            <a:spLocks/>
          </p:cNvSpPr>
          <p:nvPr/>
        </p:nvSpPr>
        <p:spPr>
          <a:xfrm>
            <a:off x="5566436" y="5902829"/>
            <a:ext cx="7223760" cy="45352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solidFill>
                  <a:schemeClr val="bg1">
                    <a:lumMod val="95000"/>
                  </a:schemeClr>
                </a:solidFill>
              </a:rPr>
              <a:t>Porcentaje</a:t>
            </a:r>
            <a:r>
              <a:rPr lang="en-US" sz="1800" dirty="0">
                <a:solidFill>
                  <a:schemeClr val="bg1">
                    <a:lumMod val="95000"/>
                  </a:schemeClr>
                </a:solidFill>
              </a:rPr>
              <a:t> de </a:t>
            </a:r>
            <a:r>
              <a:rPr lang="en-US" sz="1800" dirty="0" err="1">
                <a:solidFill>
                  <a:schemeClr val="bg1">
                    <a:lumMod val="95000"/>
                  </a:schemeClr>
                </a:solidFill>
              </a:rPr>
              <a:t>patentes</a:t>
            </a:r>
            <a:r>
              <a:rPr lang="en-US" sz="1800" dirty="0">
                <a:solidFill>
                  <a:schemeClr val="bg1">
                    <a:lumMod val="95000"/>
                  </a:schemeClr>
                </a:solidFill>
              </a:rPr>
              <a:t> </a:t>
            </a:r>
            <a:r>
              <a:rPr lang="en-US" sz="1800" dirty="0" err="1">
                <a:solidFill>
                  <a:schemeClr val="bg1">
                    <a:lumMod val="95000"/>
                  </a:schemeClr>
                </a:solidFill>
              </a:rPr>
              <a:t>otorgadas</a:t>
            </a:r>
            <a:r>
              <a:rPr lang="en-US" sz="1800" dirty="0">
                <a:solidFill>
                  <a:schemeClr val="bg1">
                    <a:lumMod val="95000"/>
                  </a:schemeClr>
                </a:solidFill>
              </a:rPr>
              <a:t> a </a:t>
            </a:r>
            <a:r>
              <a:rPr lang="en-US" sz="1800" dirty="0" err="1">
                <a:solidFill>
                  <a:schemeClr val="bg1">
                    <a:lumMod val="95000"/>
                  </a:schemeClr>
                </a:solidFill>
              </a:rPr>
              <a:t>titulares</a:t>
            </a:r>
            <a:r>
              <a:rPr lang="en-US" sz="1800" dirty="0">
                <a:solidFill>
                  <a:schemeClr val="bg1">
                    <a:lumMod val="95000"/>
                  </a:schemeClr>
                </a:solidFill>
              </a:rPr>
              <a:t> </a:t>
            </a:r>
            <a:r>
              <a:rPr lang="en-US" sz="1800" dirty="0" err="1">
                <a:solidFill>
                  <a:schemeClr val="bg1">
                    <a:lumMod val="95000"/>
                  </a:schemeClr>
                </a:solidFill>
              </a:rPr>
              <a:t>extranjeros</a:t>
            </a:r>
            <a:endParaRPr lang="en-US" sz="1800" dirty="0">
              <a:solidFill>
                <a:schemeClr val="bg1">
                  <a:lumMod val="95000"/>
                </a:schemeClr>
              </a:solidFill>
            </a:endParaRPr>
          </a:p>
        </p:txBody>
      </p:sp>
    </p:spTree>
    <p:extLst>
      <p:ext uri="{BB962C8B-B14F-4D97-AF65-F5344CB8AC3E}">
        <p14:creationId xmlns:p14="http://schemas.microsoft.com/office/powerpoint/2010/main" val="408518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18</a:t>
            </a:fld>
            <a:endParaRPr lang="en-US" dirty="0"/>
          </a:p>
        </p:txBody>
      </p:sp>
      <p:pic>
        <p:nvPicPr>
          <p:cNvPr id="5" name="Imagen 4">
            <a:extLst>
              <a:ext uri="{FF2B5EF4-FFF2-40B4-BE49-F238E27FC236}">
                <a16:creationId xmlns:a16="http://schemas.microsoft.com/office/drawing/2014/main" id="{4AC635F6-E1D9-4848-94B4-C3EB1F6B6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440" y="338735"/>
            <a:ext cx="6143625" cy="4288998"/>
          </a:xfrm>
          <a:prstGeom prst="rect">
            <a:avLst/>
          </a:prstGeom>
        </p:spPr>
      </p:pic>
      <p:sp>
        <p:nvSpPr>
          <p:cNvPr id="8" name="Content Placeholder 2">
            <a:extLst>
              <a:ext uri="{FF2B5EF4-FFF2-40B4-BE49-F238E27FC236}">
                <a16:creationId xmlns:a16="http://schemas.microsoft.com/office/drawing/2014/main" id="{422B0B8A-DD09-4566-869B-F91C25BF5268}"/>
              </a:ext>
            </a:extLst>
          </p:cNvPr>
          <p:cNvSpPr txBox="1">
            <a:spLocks/>
          </p:cNvSpPr>
          <p:nvPr/>
        </p:nvSpPr>
        <p:spPr>
          <a:xfrm>
            <a:off x="718176" y="5307021"/>
            <a:ext cx="9998964" cy="1049329"/>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Para poner en perspectiva las 15,941 solicitudes de patentes de México, es importante señalar que, en 2019, en términos absolutos, las solicitudes de patente presentadas en todo el mundo ascendieron a 3,2 millones.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13">
            <a:extLst>
              <a:ext uri="{FF2B5EF4-FFF2-40B4-BE49-F238E27FC236}">
                <a16:creationId xmlns:a16="http://schemas.microsoft.com/office/drawing/2014/main" id="{E627434F-C892-4AF6-BD69-142C7F46D0CE}"/>
              </a:ext>
            </a:extLst>
          </p:cNvPr>
          <p:cNvSpPr txBox="1">
            <a:spLocks/>
          </p:cNvSpPr>
          <p:nvPr/>
        </p:nvSpPr>
        <p:spPr>
          <a:xfrm>
            <a:off x="718176" y="4797159"/>
            <a:ext cx="10181843" cy="475414"/>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Patentes en el mundo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6012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19</a:t>
            </a:fld>
            <a:endParaRPr lang="en-US" dirty="0"/>
          </a:p>
        </p:txBody>
      </p:sp>
      <p:pic>
        <p:nvPicPr>
          <p:cNvPr id="6" name="Imagen 5">
            <a:extLst>
              <a:ext uri="{FF2B5EF4-FFF2-40B4-BE49-F238E27FC236}">
                <a16:creationId xmlns:a16="http://schemas.microsoft.com/office/drawing/2014/main" id="{6F75C3E2-CC3B-40AD-AFAD-1AC3EB1CF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935" y="520312"/>
            <a:ext cx="5612130" cy="5086985"/>
          </a:xfrm>
          <a:prstGeom prst="rect">
            <a:avLst/>
          </a:prstGeom>
        </p:spPr>
      </p:pic>
      <p:sp>
        <p:nvSpPr>
          <p:cNvPr id="10" name="Rectángulo 9">
            <a:extLst>
              <a:ext uri="{FF2B5EF4-FFF2-40B4-BE49-F238E27FC236}">
                <a16:creationId xmlns:a16="http://schemas.microsoft.com/office/drawing/2014/main" id="{6387AD4E-C224-40A8-A15F-7D252A5975D0}"/>
              </a:ext>
            </a:extLst>
          </p:cNvPr>
          <p:cNvSpPr/>
          <p:nvPr/>
        </p:nvSpPr>
        <p:spPr>
          <a:xfrm>
            <a:off x="0" y="5827285"/>
            <a:ext cx="12409714" cy="49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Subtitle 2">
            <a:extLst>
              <a:ext uri="{FF2B5EF4-FFF2-40B4-BE49-F238E27FC236}">
                <a16:creationId xmlns:a16="http://schemas.microsoft.com/office/drawing/2014/main" id="{AA56D0DB-03CD-402F-A74A-B26D1B7666A0}"/>
              </a:ext>
            </a:extLst>
          </p:cNvPr>
          <p:cNvSpPr txBox="1">
            <a:spLocks/>
          </p:cNvSpPr>
          <p:nvPr/>
        </p:nvSpPr>
        <p:spPr>
          <a:xfrm>
            <a:off x="2592977" y="5884167"/>
            <a:ext cx="7223760" cy="45352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rPr>
              <a:t>Solicitudes de </a:t>
            </a:r>
            <a:r>
              <a:rPr lang="en-US" sz="1800" dirty="0" err="1">
                <a:solidFill>
                  <a:schemeClr val="bg1">
                    <a:lumMod val="95000"/>
                  </a:schemeClr>
                </a:solidFill>
              </a:rPr>
              <a:t>patente</a:t>
            </a:r>
            <a:r>
              <a:rPr lang="en-US" sz="1800" dirty="0">
                <a:solidFill>
                  <a:schemeClr val="bg1">
                    <a:lumMod val="95000"/>
                  </a:schemeClr>
                </a:solidFill>
              </a:rPr>
              <a:t> </a:t>
            </a:r>
            <a:r>
              <a:rPr lang="en-US" sz="1800" dirty="0" err="1">
                <a:solidFill>
                  <a:schemeClr val="bg1">
                    <a:lumMod val="95000"/>
                  </a:schemeClr>
                </a:solidFill>
              </a:rPr>
              <a:t>en</a:t>
            </a:r>
            <a:r>
              <a:rPr lang="en-US" sz="1800" dirty="0">
                <a:solidFill>
                  <a:schemeClr val="bg1">
                    <a:lumMod val="95000"/>
                  </a:schemeClr>
                </a:solidFill>
              </a:rPr>
              <a:t> las </a:t>
            </a:r>
            <a:r>
              <a:rPr lang="en-US" sz="1800" dirty="0" err="1">
                <a:solidFill>
                  <a:schemeClr val="bg1">
                    <a:lumMod val="95000"/>
                  </a:schemeClr>
                </a:solidFill>
              </a:rPr>
              <a:t>diez</a:t>
            </a:r>
            <a:r>
              <a:rPr lang="en-US" sz="1800" dirty="0">
                <a:solidFill>
                  <a:schemeClr val="bg1">
                    <a:lumMod val="95000"/>
                  </a:schemeClr>
                </a:solidFill>
              </a:rPr>
              <a:t> </a:t>
            </a:r>
            <a:r>
              <a:rPr lang="en-US" sz="1800" dirty="0" err="1">
                <a:solidFill>
                  <a:schemeClr val="bg1">
                    <a:lumMod val="95000"/>
                  </a:schemeClr>
                </a:solidFill>
              </a:rPr>
              <a:t>oficinas</a:t>
            </a:r>
            <a:r>
              <a:rPr lang="en-US" sz="1800" dirty="0">
                <a:solidFill>
                  <a:schemeClr val="bg1">
                    <a:lumMod val="95000"/>
                  </a:schemeClr>
                </a:solidFill>
              </a:rPr>
              <a:t> </a:t>
            </a:r>
            <a:r>
              <a:rPr lang="en-US" sz="1800" dirty="0" err="1">
                <a:solidFill>
                  <a:schemeClr val="bg1">
                    <a:lumMod val="95000"/>
                  </a:schemeClr>
                </a:solidFill>
              </a:rPr>
              <a:t>principales</a:t>
            </a:r>
            <a:r>
              <a:rPr lang="en-US" sz="1800" dirty="0">
                <a:solidFill>
                  <a:schemeClr val="bg1">
                    <a:lumMod val="95000"/>
                  </a:schemeClr>
                </a:solidFill>
              </a:rPr>
              <a:t> (2019)</a:t>
            </a:r>
          </a:p>
        </p:txBody>
      </p:sp>
    </p:spTree>
    <p:extLst>
      <p:ext uri="{BB962C8B-B14F-4D97-AF65-F5344CB8AC3E}">
        <p14:creationId xmlns:p14="http://schemas.microsoft.com/office/powerpoint/2010/main" val="8476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pPr algn="just">
              <a:lnSpc>
                <a:spcPct val="115000"/>
              </a:lnSpc>
            </a:pPr>
            <a:r>
              <a:rPr lang="es-MX" sz="1800" dirty="0">
                <a:effectLst/>
                <a:latin typeface="Arial" panose="020B0604020202020204" pitchFamily="34" charset="0"/>
                <a:ea typeface="Times New Roman" panose="02020603050405020304" pitchFamily="18" charset="0"/>
                <a:cs typeface="Arial" panose="020B0604020202020204" pitchFamily="34" charset="0"/>
              </a:rPr>
              <a:t> </a:t>
            </a:r>
            <a:br>
              <a:rPr lang="es-MX" sz="1800" dirty="0">
                <a:effectLst/>
                <a:latin typeface="Arial" panose="020B0604020202020204" pitchFamily="34" charset="0"/>
                <a:ea typeface="Calibri" panose="020F0502020204030204" pitchFamily="34" charset="0"/>
                <a:cs typeface="Arial" panose="020B0604020202020204" pitchFamily="34" charset="0"/>
              </a:rPr>
            </a:br>
            <a:r>
              <a:rPr lang="es-ES" sz="1800" b="1" i="1" dirty="0">
                <a:effectLst/>
                <a:latin typeface="Arial" panose="020B0604020202020204" pitchFamily="34" charset="0"/>
                <a:ea typeface="Calibri" panose="020F0502020204030204" pitchFamily="34" charset="0"/>
                <a:cs typeface="Arial" panose="020B0604020202020204" pitchFamily="34" charset="0"/>
              </a:rPr>
              <a:t>6.2 PROCESOS DE INNOVACIONES TECNOLÓGICAS (LA EXPERIENCIA DE CONACYT)</a:t>
            </a:r>
            <a:endParaRPr lang="es-MX"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D7F57BF9-5B99-4D8E-9855-18C6FD7BB0EE}"/>
              </a:ext>
            </a:extLst>
          </p:cNvPr>
          <p:cNvSpPr>
            <a:spLocks noGrp="1"/>
          </p:cNvSpPr>
          <p:nvPr>
            <p:ph type="body" sz="quarter" idx="1"/>
          </p:nvPr>
        </p:nvSpPr>
        <p:spPr>
          <a:xfrm>
            <a:off x="763270" y="2247899"/>
            <a:ext cx="4937760" cy="451757"/>
          </a:xfrm>
        </p:spPr>
        <p:txBody>
          <a:bodyPr/>
          <a:lstStyle/>
          <a:p>
            <a:r>
              <a:rPr lang="es-MX" sz="1800" b="1" dirty="0">
                <a:solidFill>
                  <a:srgbClr val="3E3E3E"/>
                </a:solidFill>
                <a:effectLst/>
                <a:latin typeface="Arial" panose="020B0604020202020204" pitchFamily="34" charset="0"/>
                <a:ea typeface="Times New Roman" panose="02020603050405020304" pitchFamily="18" charset="0"/>
                <a:cs typeface="Times New Roman" panose="02020603050405020304" pitchFamily="18" charset="0"/>
              </a:rPr>
              <a:t>La Innovación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653370" y="3340848"/>
            <a:ext cx="10885259" cy="2968512"/>
          </a:xfrm>
        </p:spPr>
        <p:txBody>
          <a:bodyPr>
            <a:normAutofit/>
          </a:bodyPr>
          <a:lstStyle/>
          <a:p>
            <a:pPr algn="just"/>
            <a:r>
              <a:rPr lang="es-MX" sz="16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La innovación es un elemento central en la estrategia de desarrollo de los países. </a:t>
            </a: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algn="just"/>
            <a:r>
              <a:rPr lang="es-MX" sz="16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Es un proceso dinámico de interacción que une agentes que trabajan guiados por incentivos de mercado (como las empresas) y otras instituciones (como los centros públicos de investigación y las instituciones académicas) que actúan de acuerdo a estrategias, reglas e incentivos diferentes. </a:t>
            </a: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algn="just"/>
            <a:r>
              <a:rPr lang="es-MX" sz="16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Un aspecto central es la cooperación entre diversos agentes, públicos y privados, por lo que la dimensión sistémica de la innovación es central en las modernas teorías del aprendizaje tecnológico. </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a:lstStyle/>
          <a:p>
            <a:fld id="{A65A5C87-DF58-40C8-B092-1DE63DB4547E}" type="slidenum">
              <a:rPr lang="en-US" smtClean="0"/>
              <a:pPr/>
              <a:t>2</a:t>
            </a:fld>
            <a:endParaRPr lang="en-US" dirty="0"/>
          </a:p>
        </p:txBody>
      </p:sp>
    </p:spTree>
    <p:extLst>
      <p:ext uri="{BB962C8B-B14F-4D97-AF65-F5344CB8AC3E}">
        <p14:creationId xmlns:p14="http://schemas.microsoft.com/office/powerpoint/2010/main" val="213066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20</a:t>
            </a:fld>
            <a:endParaRPr lang="en-US" dirty="0"/>
          </a:p>
        </p:txBody>
      </p:sp>
      <p:pic>
        <p:nvPicPr>
          <p:cNvPr id="5" name="Imagen 4">
            <a:extLst>
              <a:ext uri="{FF2B5EF4-FFF2-40B4-BE49-F238E27FC236}">
                <a16:creationId xmlns:a16="http://schemas.microsoft.com/office/drawing/2014/main" id="{992C10B2-3680-41DC-9FFC-49AC79B3E021}"/>
              </a:ext>
            </a:extLst>
          </p:cNvPr>
          <p:cNvPicPr>
            <a:picLocks noChangeAspect="1"/>
          </p:cNvPicPr>
          <p:nvPr/>
        </p:nvPicPr>
        <p:blipFill rotWithShape="1">
          <a:blip r:embed="rId2">
            <a:extLst>
              <a:ext uri="{28A0092B-C50C-407E-A947-70E740481C1C}">
                <a14:useLocalDpi xmlns:a14="http://schemas.microsoft.com/office/drawing/2010/main" val="0"/>
              </a:ext>
            </a:extLst>
          </a:blip>
          <a:srcRect b="2691"/>
          <a:stretch/>
        </p:blipFill>
        <p:spPr>
          <a:xfrm>
            <a:off x="3289935" y="540073"/>
            <a:ext cx="5612130" cy="4862352"/>
          </a:xfrm>
          <a:prstGeom prst="rect">
            <a:avLst/>
          </a:prstGeom>
        </p:spPr>
      </p:pic>
      <p:sp>
        <p:nvSpPr>
          <p:cNvPr id="7" name="Rectángulo 6">
            <a:extLst>
              <a:ext uri="{FF2B5EF4-FFF2-40B4-BE49-F238E27FC236}">
                <a16:creationId xmlns:a16="http://schemas.microsoft.com/office/drawing/2014/main" id="{C899B433-429C-4113-BC1F-769AE9D6D74A}"/>
              </a:ext>
            </a:extLst>
          </p:cNvPr>
          <p:cNvSpPr/>
          <p:nvPr/>
        </p:nvSpPr>
        <p:spPr>
          <a:xfrm>
            <a:off x="0" y="5827285"/>
            <a:ext cx="12409714" cy="49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ubtitle 2">
            <a:extLst>
              <a:ext uri="{FF2B5EF4-FFF2-40B4-BE49-F238E27FC236}">
                <a16:creationId xmlns:a16="http://schemas.microsoft.com/office/drawing/2014/main" id="{2933B4BD-36DB-475C-A197-3C729E127141}"/>
              </a:ext>
            </a:extLst>
          </p:cNvPr>
          <p:cNvSpPr txBox="1">
            <a:spLocks/>
          </p:cNvSpPr>
          <p:nvPr/>
        </p:nvSpPr>
        <p:spPr>
          <a:xfrm>
            <a:off x="1958495" y="5902829"/>
            <a:ext cx="9023635" cy="453521"/>
          </a:xfrm>
          <a:prstGeom prst="rect">
            <a:avLst/>
          </a:prstGeom>
        </p:spPr>
        <p:txBody>
          <a:bodyPr>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rPr>
              <a:t>Solicitudes de </a:t>
            </a:r>
            <a:r>
              <a:rPr lang="en-US" sz="1800" dirty="0" err="1">
                <a:solidFill>
                  <a:schemeClr val="bg1">
                    <a:lumMod val="95000"/>
                  </a:schemeClr>
                </a:solidFill>
              </a:rPr>
              <a:t>patentes</a:t>
            </a:r>
            <a:r>
              <a:rPr lang="en-US" sz="1800" dirty="0">
                <a:solidFill>
                  <a:schemeClr val="bg1">
                    <a:lumMod val="95000"/>
                  </a:schemeClr>
                </a:solidFill>
              </a:rPr>
              <a:t> </a:t>
            </a:r>
            <a:r>
              <a:rPr lang="en-US" sz="1800" dirty="0" err="1">
                <a:solidFill>
                  <a:schemeClr val="bg1">
                    <a:lumMod val="95000"/>
                  </a:schemeClr>
                </a:solidFill>
              </a:rPr>
              <a:t>presentadas</a:t>
            </a:r>
            <a:r>
              <a:rPr lang="en-US" sz="1800" dirty="0">
                <a:solidFill>
                  <a:schemeClr val="bg1">
                    <a:lumMod val="95000"/>
                  </a:schemeClr>
                </a:solidFill>
              </a:rPr>
              <a:t> </a:t>
            </a:r>
            <a:r>
              <a:rPr lang="en-US" sz="1800" dirty="0" err="1">
                <a:solidFill>
                  <a:schemeClr val="bg1">
                    <a:lumMod val="95000"/>
                  </a:schemeClr>
                </a:solidFill>
              </a:rPr>
              <a:t>en</a:t>
            </a:r>
            <a:r>
              <a:rPr lang="en-US" sz="1800" dirty="0">
                <a:solidFill>
                  <a:schemeClr val="bg1">
                    <a:lumMod val="95000"/>
                  </a:schemeClr>
                </a:solidFill>
              </a:rPr>
              <a:t> las </a:t>
            </a:r>
            <a:r>
              <a:rPr lang="en-US" sz="1800" dirty="0" err="1">
                <a:solidFill>
                  <a:schemeClr val="bg1">
                    <a:lumMod val="95000"/>
                  </a:schemeClr>
                </a:solidFill>
              </a:rPr>
              <a:t>oficinas</a:t>
            </a:r>
            <a:r>
              <a:rPr lang="en-US" sz="1800" dirty="0">
                <a:solidFill>
                  <a:schemeClr val="bg1">
                    <a:lumMod val="95000"/>
                  </a:schemeClr>
                </a:solidFill>
              </a:rPr>
              <a:t> de </a:t>
            </a:r>
            <a:r>
              <a:rPr lang="en-US" sz="1800" dirty="0" err="1">
                <a:solidFill>
                  <a:schemeClr val="bg1">
                    <a:lumMod val="95000"/>
                  </a:schemeClr>
                </a:solidFill>
              </a:rPr>
              <a:t>determinados</a:t>
            </a:r>
            <a:r>
              <a:rPr lang="en-US" sz="1800" dirty="0">
                <a:solidFill>
                  <a:schemeClr val="bg1">
                    <a:lumMod val="95000"/>
                  </a:schemeClr>
                </a:solidFill>
              </a:rPr>
              <a:t> </a:t>
            </a:r>
            <a:r>
              <a:rPr lang="en-US" sz="1800" dirty="0" err="1">
                <a:solidFill>
                  <a:schemeClr val="bg1">
                    <a:lumMod val="95000"/>
                  </a:schemeClr>
                </a:solidFill>
              </a:rPr>
              <a:t>países</a:t>
            </a:r>
            <a:r>
              <a:rPr lang="en-US" sz="1800" dirty="0">
                <a:solidFill>
                  <a:schemeClr val="bg1">
                    <a:lumMod val="95000"/>
                  </a:schemeClr>
                </a:solidFill>
              </a:rPr>
              <a:t> de </a:t>
            </a:r>
            <a:r>
              <a:rPr lang="en-US" sz="1800" dirty="0" err="1">
                <a:solidFill>
                  <a:schemeClr val="bg1">
                    <a:lumMod val="95000"/>
                  </a:schemeClr>
                </a:solidFill>
              </a:rPr>
              <a:t>ingresos</a:t>
            </a:r>
            <a:r>
              <a:rPr lang="en-US" sz="1800" dirty="0">
                <a:solidFill>
                  <a:schemeClr val="bg1">
                    <a:lumMod val="95000"/>
                  </a:schemeClr>
                </a:solidFill>
              </a:rPr>
              <a:t> </a:t>
            </a:r>
            <a:r>
              <a:rPr lang="en-US" sz="1800" dirty="0" err="1">
                <a:solidFill>
                  <a:schemeClr val="bg1">
                    <a:lumMod val="95000"/>
                  </a:schemeClr>
                </a:solidFill>
              </a:rPr>
              <a:t>bajos</a:t>
            </a:r>
            <a:r>
              <a:rPr lang="en-US" sz="1800" dirty="0">
                <a:solidFill>
                  <a:schemeClr val="bg1">
                    <a:lumMod val="95000"/>
                  </a:schemeClr>
                </a:solidFill>
              </a:rPr>
              <a:t> y </a:t>
            </a:r>
            <a:r>
              <a:rPr lang="en-US" sz="1800" dirty="0" err="1">
                <a:solidFill>
                  <a:schemeClr val="bg1">
                    <a:lumMod val="95000"/>
                  </a:schemeClr>
                </a:solidFill>
              </a:rPr>
              <a:t>medios</a:t>
            </a:r>
            <a:r>
              <a:rPr lang="en-US" sz="1800" dirty="0">
                <a:solidFill>
                  <a:schemeClr val="bg1">
                    <a:lumMod val="95000"/>
                  </a:schemeClr>
                </a:solidFill>
              </a:rPr>
              <a:t> (2019)</a:t>
            </a:r>
          </a:p>
        </p:txBody>
      </p:sp>
    </p:spTree>
    <p:extLst>
      <p:ext uri="{BB962C8B-B14F-4D97-AF65-F5344CB8AC3E}">
        <p14:creationId xmlns:p14="http://schemas.microsoft.com/office/powerpoint/2010/main" val="139897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pPr>
              <a:lnSpc>
                <a:spcPct val="115000"/>
              </a:lnSpc>
            </a:pPr>
            <a:r>
              <a:rPr lang="es-MX" sz="1800" i="1" dirty="0">
                <a:effectLst/>
                <a:latin typeface="Arial" panose="020B0604020202020204" pitchFamily="34" charset="0"/>
                <a:ea typeface="Times New Roman" panose="02020603050405020304" pitchFamily="18" charset="0"/>
                <a:cs typeface="Arial" panose="020B0604020202020204" pitchFamily="34" charset="0"/>
              </a:rPr>
              <a:t> </a:t>
            </a:r>
            <a:br>
              <a:rPr lang="es-MX" sz="1800" i="1" dirty="0">
                <a:effectLst/>
                <a:latin typeface="Arial" panose="020B0604020202020204" pitchFamily="34" charset="0"/>
                <a:ea typeface="Calibri" panose="020F0502020204030204" pitchFamily="34" charset="0"/>
                <a:cs typeface="Arial" panose="020B0604020202020204" pitchFamily="34" charset="0"/>
              </a:rPr>
            </a:br>
            <a:r>
              <a:rPr lang="es-MX" sz="1800" b="1" i="1" dirty="0">
                <a:effectLst/>
                <a:latin typeface="Arial" panose="020B0604020202020204" pitchFamily="34" charset="0"/>
                <a:ea typeface="Times New Roman" panose="02020603050405020304" pitchFamily="18" charset="0"/>
                <a:cs typeface="Arial" panose="020B0604020202020204" pitchFamily="34" charset="0"/>
              </a:rPr>
              <a:t>6.3 LA AGENDA DIGITAL NACIONAL</a:t>
            </a:r>
            <a:br>
              <a:rPr lang="es-MX" sz="1800" i="1" dirty="0">
                <a:effectLst/>
                <a:latin typeface="Arial" panose="020B0604020202020204" pitchFamily="34" charset="0"/>
                <a:ea typeface="Calibri" panose="020F0502020204030204" pitchFamily="34" charset="0"/>
                <a:cs typeface="Arial" panose="020B0604020202020204" pitchFamily="34" charset="0"/>
              </a:rPr>
            </a:br>
            <a:endParaRPr lang="es-MX" sz="18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653370" y="2701179"/>
            <a:ext cx="10885259" cy="2968512"/>
          </a:xfrm>
        </p:spPr>
        <p:txBody>
          <a:bodyPr>
            <a:normAutofit/>
          </a:bodyPr>
          <a:lstStyle/>
          <a:p>
            <a:pPr marL="0" indent="0" algn="jus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Pese a múltiples esfuerzos y convocatorias, no se ha concretado en México una Agenda Digital Nacional (ADN).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 ADN que permita alcanzar altos niveles de desarrollo para poner a México en sintonía con los líderes mundiales y con la incesante transformación de la economía altamente productiva, equitativa y sustentable en términos ambientales.</a:t>
            </a:r>
            <a:endParaRPr lang="es-MX"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 contribuya a un acelerado desarrollo económico, social y humano en el país, a través del potencial que ofrece el uso de las </a:t>
            </a:r>
            <a:r>
              <a:rPr lang="es-E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TIC´s</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a:lstStyle/>
          <a:p>
            <a:fld id="{A65A5C87-DF58-40C8-B092-1DE63DB4547E}" type="slidenum">
              <a:rPr lang="en-US" smtClean="0"/>
              <a:pPr/>
              <a:t>21</a:t>
            </a:fld>
            <a:endParaRPr lang="en-US" dirty="0"/>
          </a:p>
        </p:txBody>
      </p:sp>
    </p:spTree>
    <p:extLst>
      <p:ext uri="{BB962C8B-B14F-4D97-AF65-F5344CB8AC3E}">
        <p14:creationId xmlns:p14="http://schemas.microsoft.com/office/powerpoint/2010/main" val="237407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22</a:t>
            </a:fld>
            <a:endParaRPr lang="en-US" dirty="0"/>
          </a:p>
        </p:txBody>
      </p:sp>
      <p:sp>
        <p:nvSpPr>
          <p:cNvPr id="12" name="Content Placeholder 2">
            <a:extLst>
              <a:ext uri="{FF2B5EF4-FFF2-40B4-BE49-F238E27FC236}">
                <a16:creationId xmlns:a16="http://schemas.microsoft.com/office/drawing/2014/main" id="{5D412D14-4895-493F-ACF2-3DCD255454B9}"/>
              </a:ext>
            </a:extLst>
          </p:cNvPr>
          <p:cNvSpPr txBox="1">
            <a:spLocks/>
          </p:cNvSpPr>
          <p:nvPr/>
        </p:nvSpPr>
        <p:spPr>
          <a:xfrm>
            <a:off x="647191" y="1133221"/>
            <a:ext cx="4837684" cy="1841358"/>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s-ES" sz="1600" dirty="0">
                <a:effectLst/>
                <a:latin typeface="Arial" panose="020B0604020202020204" pitchFamily="34" charset="0"/>
                <a:ea typeface="Times New Roman" panose="02020603050405020304" pitchFamily="18" charset="0"/>
                <a:cs typeface="Arial" panose="020B0604020202020204" pitchFamily="34" charset="0"/>
              </a:rPr>
              <a:t>La ADN como un instrumento estratégico integral y de largo plazo, que incluya las propuestas y políticas públicas que impulsen la innovación y la competitividad. </a:t>
            </a: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ES" sz="1600" dirty="0">
                <a:effectLst/>
                <a:latin typeface="Arial" panose="020B0604020202020204" pitchFamily="34" charset="0"/>
                <a:ea typeface="Times New Roman" panose="02020603050405020304" pitchFamily="18" charset="0"/>
                <a:cs typeface="Arial" panose="020B0604020202020204" pitchFamily="34" charset="0"/>
              </a:rPr>
              <a:t>Promover el uso expansivo de las </a:t>
            </a:r>
            <a:r>
              <a:rPr lang="es-ES" sz="1600" dirty="0" err="1">
                <a:effectLst/>
                <a:latin typeface="Arial" panose="020B0604020202020204" pitchFamily="34" charset="0"/>
                <a:ea typeface="Times New Roman" panose="02020603050405020304" pitchFamily="18" charset="0"/>
                <a:cs typeface="Arial" panose="020B0604020202020204" pitchFamily="34" charset="0"/>
              </a:rPr>
              <a:t>TIC´s</a:t>
            </a:r>
            <a:r>
              <a:rPr lang="es-ES" sz="1600" dirty="0">
                <a:effectLst/>
                <a:latin typeface="Arial" panose="020B0604020202020204" pitchFamily="34" charset="0"/>
                <a:ea typeface="Times New Roman" panose="02020603050405020304" pitchFamily="18" charset="0"/>
                <a:cs typeface="Arial" panose="020B0604020202020204" pitchFamily="34" charset="0"/>
              </a:rPr>
              <a:t>, incluyendo el internet y la banda ancha. Una herramienta viva, que reciba retroalimentación de la ciudadanía, la industria, la academia, el sector público y otros sectores.</a:t>
            </a: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ES" sz="1600" dirty="0">
                <a:effectLst/>
                <a:latin typeface="Arial" panose="020B0604020202020204" pitchFamily="34" charset="0"/>
                <a:ea typeface="Times New Roman" panose="02020603050405020304" pitchFamily="18" charset="0"/>
                <a:cs typeface="Arial" panose="020B0604020202020204" pitchFamily="34" charset="0"/>
              </a:rPr>
              <a:t>Requiere de acciones como una estrategia nacional de desarrollo de las </a:t>
            </a:r>
            <a:r>
              <a:rPr lang="es-ES" sz="1600" dirty="0" err="1">
                <a:effectLst/>
                <a:latin typeface="Arial" panose="020B0604020202020204" pitchFamily="34" charset="0"/>
                <a:ea typeface="Times New Roman" panose="02020603050405020304" pitchFamily="18" charset="0"/>
                <a:cs typeface="Arial" panose="020B0604020202020204" pitchFamily="34" charset="0"/>
              </a:rPr>
              <a:t>TIC´s</a:t>
            </a:r>
            <a:r>
              <a:rPr lang="es-ES" sz="1600" dirty="0">
                <a:effectLst/>
                <a:latin typeface="Arial" panose="020B0604020202020204" pitchFamily="34" charset="0"/>
                <a:ea typeface="Times New Roman" panose="02020603050405020304" pitchFamily="18" charset="0"/>
                <a:cs typeface="Arial" panose="020B0604020202020204" pitchFamily="34" charset="0"/>
              </a:rPr>
              <a:t>, financiamiento para el desarrollo de capacidades e infraestructura, acceso universal a la banda ancha, entre otros. Dado el costo y el compromiso político que esto implica, no se ha avanzado.</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 Placeholder 13">
            <a:extLst>
              <a:ext uri="{FF2B5EF4-FFF2-40B4-BE49-F238E27FC236}">
                <a16:creationId xmlns:a16="http://schemas.microsoft.com/office/drawing/2014/main" id="{38F809F5-CC5A-45FA-B540-296FFBAEB214}"/>
              </a:ext>
            </a:extLst>
          </p:cNvPr>
          <p:cNvSpPr txBox="1">
            <a:spLocks/>
          </p:cNvSpPr>
          <p:nvPr/>
        </p:nvSpPr>
        <p:spPr>
          <a:xfrm>
            <a:off x="373633" y="999336"/>
            <a:ext cx="3192527"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Características de la ADN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5" name="Text Placeholder 13">
            <a:extLst>
              <a:ext uri="{FF2B5EF4-FFF2-40B4-BE49-F238E27FC236}">
                <a16:creationId xmlns:a16="http://schemas.microsoft.com/office/drawing/2014/main" id="{E500F5D1-4C13-4963-86B4-0B2B21268221}"/>
              </a:ext>
            </a:extLst>
          </p:cNvPr>
          <p:cNvSpPr txBox="1">
            <a:spLocks/>
          </p:cNvSpPr>
          <p:nvPr/>
        </p:nvSpPr>
        <p:spPr>
          <a:xfrm>
            <a:off x="5994111" y="990301"/>
            <a:ext cx="3760725"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¿Por qué no tenemos una ADN?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977B5AAA-7FF4-4728-B256-0000C5C3C6E4}"/>
              </a:ext>
            </a:extLst>
          </p:cNvPr>
          <p:cNvSpPr txBox="1">
            <a:spLocks/>
          </p:cNvSpPr>
          <p:nvPr/>
        </p:nvSpPr>
        <p:spPr>
          <a:xfrm>
            <a:off x="6155215" y="1824545"/>
            <a:ext cx="4988558" cy="2449131"/>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dirty="0">
                <a:effectLst/>
                <a:latin typeface="Arial" panose="020B0604020202020204" pitchFamily="34" charset="0"/>
                <a:ea typeface="Times New Roman" panose="02020603050405020304" pitchFamily="18" charset="0"/>
                <a:cs typeface="Arial" panose="020B0604020202020204" pitchFamily="34" charset="0"/>
              </a:rPr>
              <a:t>Por falta de voluntad y visión política.</a:t>
            </a: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ES" sz="1600" dirty="0">
                <a:effectLst/>
                <a:latin typeface="Arial" panose="020B0604020202020204" pitchFamily="34" charset="0"/>
                <a:ea typeface="Times New Roman" panose="02020603050405020304" pitchFamily="18" charset="0"/>
                <a:cs typeface="Arial" panose="020B0604020202020204" pitchFamily="34" charset="0"/>
              </a:rPr>
              <a:t>El liderazgo y la coordinación, tanto en el sector público como en el empresariado, han sido insuficientes para crear esta esencial herramienta de política pública. </a:t>
            </a:r>
            <a:endParaRPr lang="es-MX" sz="16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s-ES" sz="1600" dirty="0">
                <a:effectLst/>
                <a:latin typeface="Arial" panose="020B0604020202020204" pitchFamily="34" charset="0"/>
                <a:ea typeface="Calibri" panose="020F0502020204030204" pitchFamily="34" charset="0"/>
                <a:cs typeface="Arial" panose="020B0604020202020204" pitchFamily="34" charset="0"/>
              </a:rPr>
              <a:t>Deben participar autoridades, empresas, academia y sociedad civil, con mecanismos interinstitucionales que trascienda los sexenios. Por eso, a los gobernantes en turno no les interesa, pues el esfuerzo lo capitalizarían otros</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E06F382-FD6F-48C4-BEB9-3A6F0E837D7A}"/>
              </a:ext>
            </a:extLst>
          </p:cNvPr>
          <p:cNvSpPr/>
          <p:nvPr/>
        </p:nvSpPr>
        <p:spPr>
          <a:xfrm>
            <a:off x="6096000" y="1497187"/>
            <a:ext cx="5106988" cy="4533154"/>
          </a:xfrm>
          <a:prstGeom prst="rect">
            <a:avLst/>
          </a:prstGeom>
          <a:noFill/>
          <a:ln w="31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7D443996-1BFC-43AA-B851-041EF724FDA8}"/>
              </a:ext>
            </a:extLst>
          </p:cNvPr>
          <p:cNvSpPr/>
          <p:nvPr/>
        </p:nvSpPr>
        <p:spPr>
          <a:xfrm>
            <a:off x="479776" y="1497187"/>
            <a:ext cx="5106988" cy="4533154"/>
          </a:xfrm>
          <a:prstGeom prst="rect">
            <a:avLst/>
          </a:prstGeom>
          <a:noFill/>
          <a:ln w="3175">
            <a:solidFill>
              <a:schemeClr val="tx2">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1010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normAutofit/>
          </a:bodyPr>
          <a:lstStyle/>
          <a:p>
            <a:pPr marL="0" indent="0" algn="ctr">
              <a:buNone/>
            </a:pPr>
            <a:endParaRPr lang="es-MX" sz="2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es-MX" sz="2000" b="1" dirty="0">
                <a:effectLst/>
                <a:latin typeface="Open Sans" panose="020B0606030504020204" pitchFamily="34" charset="0"/>
                <a:ea typeface="Times New Roman" panose="02020603050405020304" pitchFamily="18" charset="0"/>
                <a:cs typeface="Times New Roman" panose="02020603050405020304" pitchFamily="18" charset="0"/>
              </a:rPr>
              <a:t>Contexto Latinoamericano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11">
            <a:extLst>
              <a:ext uri="{FF2B5EF4-FFF2-40B4-BE49-F238E27FC236}">
                <a16:creationId xmlns:a16="http://schemas.microsoft.com/office/drawing/2014/main" id="{75729DB7-A927-48A3-90F2-07DCCEEB9AD3}"/>
              </a:ext>
            </a:extLst>
          </p:cNvPr>
          <p:cNvSpPr txBox="1">
            <a:spLocks/>
          </p:cNvSpPr>
          <p:nvPr/>
        </p:nvSpPr>
        <p:spPr>
          <a:xfrm>
            <a:off x="890016" y="1625549"/>
            <a:ext cx="7187209" cy="360690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endParaRPr lang="es-MX"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Content Placeholder 2">
            <a:extLst>
              <a:ext uri="{FF2B5EF4-FFF2-40B4-BE49-F238E27FC236}">
                <a16:creationId xmlns:a16="http://schemas.microsoft.com/office/drawing/2014/main" id="{01B8966C-A876-48F7-972B-D2E1E2DB14D6}"/>
              </a:ext>
            </a:extLst>
          </p:cNvPr>
          <p:cNvSpPr txBox="1">
            <a:spLocks/>
          </p:cNvSpPr>
          <p:nvPr/>
        </p:nvSpPr>
        <p:spPr>
          <a:xfrm>
            <a:off x="1014475" y="2406955"/>
            <a:ext cx="7187209" cy="2825496"/>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s-ES" sz="1600" dirty="0">
                <a:solidFill>
                  <a:srgbClr val="1B2228"/>
                </a:solidFill>
                <a:effectLst/>
                <a:latin typeface="Arial" panose="020B0604020202020204" pitchFamily="34" charset="0"/>
                <a:ea typeface="Times New Roman" panose="02020603050405020304" pitchFamily="18" charset="0"/>
                <a:cs typeface="Times New Roman" panose="02020603050405020304" pitchFamily="18" charset="0"/>
              </a:rPr>
              <a:t>De 27 países de América Latina y el Caribe, hoy 16 cuentan con ADN, mientras que 11 requieren una reforma o actualización en este ámbito, como es el caso de naciones como Barbados, Ecuador, El Salvador, Haití, Honduras, Nicaragua, Venezuela y México.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612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24</a:t>
            </a:fld>
            <a:endParaRPr lang="en-US" dirty="0"/>
          </a:p>
        </p:txBody>
      </p:sp>
      <p:pic>
        <p:nvPicPr>
          <p:cNvPr id="8" name="Imagen 7">
            <a:extLst>
              <a:ext uri="{FF2B5EF4-FFF2-40B4-BE49-F238E27FC236}">
                <a16:creationId xmlns:a16="http://schemas.microsoft.com/office/drawing/2014/main" id="{5BA530DC-91D6-4EF8-A0BE-B5E9FBC7C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306" y="809561"/>
            <a:ext cx="7538319" cy="4730428"/>
          </a:xfrm>
          <a:prstGeom prst="rect">
            <a:avLst/>
          </a:prstGeom>
        </p:spPr>
      </p:pic>
    </p:spTree>
    <p:extLst>
      <p:ext uri="{BB962C8B-B14F-4D97-AF65-F5344CB8AC3E}">
        <p14:creationId xmlns:p14="http://schemas.microsoft.com/office/powerpoint/2010/main" val="88633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normAutofit/>
          </a:bodyPr>
          <a:lstStyle/>
          <a:p>
            <a:pPr marL="0" indent="0" algn="ctr">
              <a:buNone/>
            </a:pPr>
            <a:endParaRPr lang="es-MX"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es-MX" sz="2400" b="1" dirty="0">
                <a:effectLst/>
                <a:latin typeface="Arial" panose="020B0604020202020204" pitchFamily="34" charset="0"/>
                <a:ea typeface="Times New Roman" panose="02020603050405020304" pitchFamily="18" charset="0"/>
                <a:cs typeface="Times New Roman" panose="02020603050405020304" pitchFamily="18" charset="0"/>
              </a:rPr>
              <a:t>Posición del gobierno</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11">
            <a:extLst>
              <a:ext uri="{FF2B5EF4-FFF2-40B4-BE49-F238E27FC236}">
                <a16:creationId xmlns:a16="http://schemas.microsoft.com/office/drawing/2014/main" id="{75729DB7-A927-48A3-90F2-07DCCEEB9AD3}"/>
              </a:ext>
            </a:extLst>
          </p:cNvPr>
          <p:cNvSpPr txBox="1">
            <a:spLocks/>
          </p:cNvSpPr>
          <p:nvPr/>
        </p:nvSpPr>
        <p:spPr>
          <a:xfrm>
            <a:off x="890016" y="1625549"/>
            <a:ext cx="7187209" cy="360690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endParaRPr lang="es-MX"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id="{E8A7DBCD-349B-4B02-96FA-E2A526BF8096}"/>
              </a:ext>
            </a:extLst>
          </p:cNvPr>
          <p:cNvSpPr txBox="1">
            <a:spLocks/>
          </p:cNvSpPr>
          <p:nvPr/>
        </p:nvSpPr>
        <p:spPr>
          <a:xfrm>
            <a:off x="937247" y="2103120"/>
            <a:ext cx="7408189" cy="2825496"/>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MX" sz="1600" dirty="0">
                <a:effectLst/>
                <a:latin typeface="Arial" panose="020B0604020202020204" pitchFamily="34" charset="0"/>
                <a:ea typeface="Times New Roman" panose="02020603050405020304" pitchFamily="18" charset="0"/>
                <a:cs typeface="Arial" panose="020B0604020202020204" pitchFamily="34" charset="0"/>
              </a:rPr>
              <a:t>Hasta el día de hoy no hay claridad acerca de la ADN en México.</a:t>
            </a: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MX" sz="1600" dirty="0">
                <a:effectLst/>
                <a:latin typeface="Arial" panose="020B0604020202020204" pitchFamily="34" charset="0"/>
                <a:ea typeface="Times New Roman" panose="02020603050405020304" pitchFamily="18" charset="0"/>
                <a:cs typeface="Arial" panose="020B0604020202020204" pitchFamily="34" charset="0"/>
              </a:rPr>
              <a:t>El 6 de septiembre de 2021, el gobierno federal publicó en el DOF su Estrategia Digital Nacional 2021-2024.</a:t>
            </a: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MX" sz="1600" dirty="0">
                <a:effectLst/>
                <a:latin typeface="Arial" panose="020B0604020202020204" pitchFamily="34" charset="0"/>
                <a:ea typeface="Times New Roman" panose="02020603050405020304" pitchFamily="18" charset="0"/>
                <a:cs typeface="Arial" panose="020B0604020202020204" pitchFamily="34" charset="0"/>
              </a:rPr>
              <a:t>El solo hecho de ponerle “2021-2024” denota que este instrumento está muy lejos de los alcances de una verdadera ADN.</a:t>
            </a: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MX" sz="1600" dirty="0">
                <a:effectLst/>
                <a:latin typeface="Arial" panose="020B0604020202020204" pitchFamily="34" charset="0"/>
                <a:ea typeface="Times New Roman" panose="02020603050405020304" pitchFamily="18" charset="0"/>
                <a:cs typeface="Arial" panose="020B0604020202020204" pitchFamily="34" charset="0"/>
              </a:rPr>
              <a:t>En resumen, la EDN plantea digitalizar la APF y desarrollar al máximo el “Programa Internet para todos”. Pero no incluye una visión integral ni global, ni establece formas de participación de la industria, la academia y demás sectores.</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3436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26</a:t>
            </a:fld>
            <a:endParaRPr lang="en-US" dirty="0"/>
          </a:p>
        </p:txBody>
      </p:sp>
      <p:pic>
        <p:nvPicPr>
          <p:cNvPr id="5" name="Imagen 4">
            <a:extLst>
              <a:ext uri="{FF2B5EF4-FFF2-40B4-BE49-F238E27FC236}">
                <a16:creationId xmlns:a16="http://schemas.microsoft.com/office/drawing/2014/main" id="{87F312D3-1023-4F6D-BE06-BFF5401A8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181" y="1032192"/>
            <a:ext cx="7335637" cy="4393248"/>
          </a:xfrm>
          <a:prstGeom prst="rect">
            <a:avLst/>
          </a:prstGeom>
        </p:spPr>
      </p:pic>
    </p:spTree>
    <p:extLst>
      <p:ext uri="{BB962C8B-B14F-4D97-AF65-F5344CB8AC3E}">
        <p14:creationId xmlns:p14="http://schemas.microsoft.com/office/powerpoint/2010/main" val="271403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6CF141-2832-4D19-9E72-8B67DDDD2247}"/>
              </a:ext>
            </a:extLst>
          </p:cNvPr>
          <p:cNvSpPr>
            <a:spLocks noGrp="1"/>
          </p:cNvSpPr>
          <p:nvPr>
            <p:ph type="dt" sz="half" idx="10"/>
          </p:nvPr>
        </p:nvSpPr>
        <p:spPr/>
        <p:txBody>
          <a:bodyPr/>
          <a:lstStyle/>
          <a:p>
            <a:r>
              <a:rPr lang="en-US"/>
              <a:t>9/4/20XX</a:t>
            </a:r>
            <a:endParaRPr lang="en-US" dirty="0"/>
          </a:p>
        </p:txBody>
      </p:sp>
      <p:sp>
        <p:nvSpPr>
          <p:cNvPr id="3" name="Marcador de pie de página 2">
            <a:extLst>
              <a:ext uri="{FF2B5EF4-FFF2-40B4-BE49-F238E27FC236}">
                <a16:creationId xmlns:a16="http://schemas.microsoft.com/office/drawing/2014/main" id="{9B9B5F14-EA06-4F71-9C6C-BF73B1AF02E5}"/>
              </a:ext>
            </a:extLst>
          </p:cNvPr>
          <p:cNvSpPr>
            <a:spLocks noGrp="1"/>
          </p:cNvSpPr>
          <p:nvPr>
            <p:ph type="ftr" sz="quarter" idx="11"/>
          </p:nvPr>
        </p:nvSpPr>
        <p:spPr/>
        <p:txBody>
          <a:bodyPr/>
          <a:lstStyle/>
          <a:p>
            <a:r>
              <a:rPr lang="en-US"/>
              <a:t>Presentation Title</a:t>
            </a:r>
            <a:endParaRPr lang="en-US" dirty="0"/>
          </a:p>
        </p:txBody>
      </p:sp>
      <p:sp>
        <p:nvSpPr>
          <p:cNvPr id="4" name="Marcador de número de diapositiva 3">
            <a:extLst>
              <a:ext uri="{FF2B5EF4-FFF2-40B4-BE49-F238E27FC236}">
                <a16:creationId xmlns:a16="http://schemas.microsoft.com/office/drawing/2014/main" id="{74ED0B2D-32B5-4257-92C6-DC841B479AF1}"/>
              </a:ext>
            </a:extLst>
          </p:cNvPr>
          <p:cNvSpPr>
            <a:spLocks noGrp="1"/>
          </p:cNvSpPr>
          <p:nvPr>
            <p:ph type="sldNum" sz="quarter" idx="12"/>
          </p:nvPr>
        </p:nvSpPr>
        <p:spPr/>
        <p:txBody>
          <a:bodyPr/>
          <a:lstStyle/>
          <a:p>
            <a:fld id="{A65A5C87-DF58-40C8-B092-1DE63DB4547E}" type="slidenum">
              <a:rPr lang="en-US" smtClean="0"/>
              <a:t>27</a:t>
            </a:fld>
            <a:endParaRPr lang="en-US" dirty="0"/>
          </a:p>
        </p:txBody>
      </p:sp>
      <p:sp>
        <p:nvSpPr>
          <p:cNvPr id="5" name="Content Placeholder 2">
            <a:extLst>
              <a:ext uri="{FF2B5EF4-FFF2-40B4-BE49-F238E27FC236}">
                <a16:creationId xmlns:a16="http://schemas.microsoft.com/office/drawing/2014/main" id="{A0176BA4-8F9E-4F70-8360-50304A4EA034}"/>
              </a:ext>
            </a:extLst>
          </p:cNvPr>
          <p:cNvSpPr txBox="1">
            <a:spLocks/>
          </p:cNvSpPr>
          <p:nvPr/>
        </p:nvSpPr>
        <p:spPr>
          <a:xfrm>
            <a:off x="838200" y="403508"/>
            <a:ext cx="9998964" cy="2825496"/>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600" b="1" dirty="0">
                <a:effectLst/>
                <a:latin typeface="Arial" panose="020B0604020202020204" pitchFamily="34" charset="0"/>
                <a:ea typeface="Calibri" panose="020F0502020204030204" pitchFamily="34" charset="0"/>
                <a:cs typeface="Times New Roman" panose="02020603050405020304" pitchFamily="18" charset="0"/>
              </a:rPr>
              <a:t>Referencias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Programa Institucional CONACYT 2020-2024 </a:t>
            </a:r>
            <a:r>
              <a:rPr lang="es-E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https://conacyt.mx/conacyt/programa-institucional-2020-2024/#:~:text=cient%C3%ADfica%20y%20tecnol%C3%B3gica%2C%20y%20a%20la,est%C3%ADmulos%20en%20bien%20del%20conocimiento</a:t>
            </a:r>
            <a:r>
              <a:rPr lang="es-ES" sz="1600" dirty="0">
                <a:effectLst/>
                <a:latin typeface="Arial" panose="020B0604020202020204" pitchFamily="34" charset="0"/>
                <a:ea typeface="Calibri" panose="020F0502020204030204" pitchFamily="34" charset="0"/>
                <a:cs typeface="Times New Roman" panose="02020603050405020304" pitchFamily="18" charset="0"/>
              </a:rPr>
              <a:t>. </a:t>
            </a:r>
            <a:r>
              <a:rPr lang="es-ES" sz="1600" b="1" kern="18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Programa Especial de Ciencia, Tecnología e Innovación 2021-2024, </a:t>
            </a:r>
            <a:r>
              <a:rPr lang="es-E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https://conacyt.mx/conacyt/peciti/</a:t>
            </a:r>
            <a:r>
              <a:rPr lang="es-ES" sz="16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cs typeface="Times New Roman" panose="02020603050405020304" pitchFamily="18" charset="0"/>
              </a:rPr>
              <a:t>Informe general del estado de la ciencia, la tecnología y la innovación 2019</a:t>
            </a: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https://www.siicyt.gob.mx/index.php/transparencia/informes-conacyt/informe-general-del-estado-de-la-ciencia-tecnologia-e-innovacion</a:t>
            </a:r>
            <a:r>
              <a:rPr lang="es-ES" sz="16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¿Por qué México no cuenta con una agenda digital? </a:t>
            </a:r>
            <a:r>
              <a:rPr lang="es-E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https://www.itmastersmag.com/noticias-analisis/agenda-digital-que-se-necesita-para-que-mexico-tenga-una/#:~:text=M%C3%A9xico%20carece%20actualmente%20de%20una,esencial%20herramienta%20de%20pol%C3%ADtica%20p%C3%BAblica</a:t>
            </a:r>
            <a:r>
              <a:rPr lang="es-ES" sz="16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cs typeface="Times New Roman" panose="02020603050405020304" pitchFamily="18" charset="0"/>
              </a:rPr>
              <a:t>11. Inversión para Ciencia, Tecnología e Innovación en México </a:t>
            </a:r>
            <a:r>
              <a:rPr lang="es-ES" sz="1600" u="sng"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6"/>
              </a:rPr>
              <a:t>https://www.foroconsultivo.org.mx/INCyTU/index.php/notas/75-11-inversion-para-ciencia-tecnologia-e-innovacion-en-mexico-n</a:t>
            </a:r>
            <a:r>
              <a:rPr lang="es-ES" sz="16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cs typeface="Times New Roman" panose="02020603050405020304" pitchFamily="18" charset="0"/>
              </a:rPr>
              <a:t>Datos y cifras de la OMPI sobre PI, edición de 2020, </a:t>
            </a:r>
            <a:r>
              <a:rPr lang="es-ES" sz="1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7"/>
              </a:rPr>
              <a:t>https://www.wipo.int/edocs/pubdocs/es/wipo_pub_943_2020.pdf</a:t>
            </a:r>
            <a:r>
              <a:rPr lang="es-E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71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2E3A-DB80-46C8-A227-EE0F7E87D747}"/>
              </a:ext>
            </a:extLst>
          </p:cNvPr>
          <p:cNvSpPr>
            <a:spLocks noGrp="1"/>
          </p:cNvSpPr>
          <p:nvPr>
            <p:ph type="title"/>
          </p:nvPr>
        </p:nvSpPr>
        <p:spPr/>
        <p:txBody>
          <a:bodyPr/>
          <a:lstStyle/>
          <a:p>
            <a:r>
              <a:rPr lang="en-US" dirty="0" err="1"/>
              <a:t>Muchas</a:t>
            </a:r>
            <a:r>
              <a:rPr lang="en-US" dirty="0"/>
              <a:t> gracias</a:t>
            </a:r>
          </a:p>
        </p:txBody>
      </p:sp>
      <p:pic>
        <p:nvPicPr>
          <p:cNvPr id="25" name="Online Image Placeholder 23" descr="User">
            <a:extLst>
              <a:ext uri="{FF2B5EF4-FFF2-40B4-BE49-F238E27FC236}">
                <a16:creationId xmlns:a16="http://schemas.microsoft.com/office/drawing/2014/main" id="{DD136AFE-38B3-4FAE-907B-277600FBDED5}"/>
              </a:ext>
            </a:extLst>
          </p:cNvPr>
          <p:cNvPicPr>
            <a:picLocks noGrp="1" noChangeAspect="1"/>
          </p:cNvPicPr>
          <p:nvPr>
            <p:ph type="pic" sz="quarter" idx="25"/>
          </p:nvPr>
        </p:nvPicPr>
        <p:blipFill rotWithShape="1">
          <a:blip r:embed="rId2">
            <a:extLst>
              <a:ext uri="{96DAC541-7B7A-43D3-8B79-37D633B846F1}">
                <asvg:svgBlip xmlns:asvg="http://schemas.microsoft.com/office/drawing/2016/SVG/main" r:embed="rId3"/>
              </a:ext>
            </a:extLst>
          </a:blip>
          <a:srcRect/>
          <a:stretch/>
        </p:blipFill>
        <p:spPr>
          <a:prstGeom prst="rect">
            <a:avLst/>
          </a:prstGeom>
        </p:spPr>
      </p:pic>
      <p:sp>
        <p:nvSpPr>
          <p:cNvPr id="10" name="Text Placeholder 9">
            <a:extLst>
              <a:ext uri="{FF2B5EF4-FFF2-40B4-BE49-F238E27FC236}">
                <a16:creationId xmlns:a16="http://schemas.microsoft.com/office/drawing/2014/main" id="{82977D1C-657B-4FA7-B4A1-CD08EC61D37B}"/>
              </a:ext>
            </a:extLst>
          </p:cNvPr>
          <p:cNvSpPr>
            <a:spLocks noGrp="1"/>
          </p:cNvSpPr>
          <p:nvPr>
            <p:ph type="body" sz="quarter" idx="22"/>
          </p:nvPr>
        </p:nvSpPr>
        <p:spPr/>
        <p:txBody>
          <a:bodyPr/>
          <a:lstStyle/>
          <a:p>
            <a:pPr marL="0" indent="0">
              <a:buNone/>
            </a:pPr>
            <a:r>
              <a:rPr lang="en-US" sz="1600" dirty="0"/>
              <a:t>José Reyes </a:t>
            </a:r>
            <a:r>
              <a:rPr lang="en-US" sz="1600" dirty="0" err="1"/>
              <a:t>Doria</a:t>
            </a:r>
            <a:endParaRPr lang="en-US" sz="1600" dirty="0"/>
          </a:p>
        </p:txBody>
      </p:sp>
      <p:pic>
        <p:nvPicPr>
          <p:cNvPr id="27" name="Online Image Placeholder 27" descr="Envelope">
            <a:extLst>
              <a:ext uri="{FF2B5EF4-FFF2-40B4-BE49-F238E27FC236}">
                <a16:creationId xmlns:a16="http://schemas.microsoft.com/office/drawing/2014/main" id="{79C99175-A844-475F-B903-FB0A246099C3}"/>
              </a:ext>
            </a:extLst>
          </p:cNvPr>
          <p:cNvPicPr>
            <a:picLocks noGrp="1" noChangeAspect="1"/>
          </p:cNvPicPr>
          <p:nvPr>
            <p:ph type="pic" sz="quarter" idx="26"/>
          </p:nvPr>
        </p:nvPicPr>
        <p:blipFill rotWithShape="1">
          <a:blip r:embed="rId4">
            <a:extLst>
              <a:ext uri="{96DAC541-7B7A-43D3-8B79-37D633B846F1}">
                <asvg:svgBlip xmlns:asvg="http://schemas.microsoft.com/office/drawing/2016/SVG/main" r:embed="rId5"/>
              </a:ext>
            </a:extLst>
          </a:blip>
          <a:srcRect/>
          <a:stretch/>
        </p:blipFill>
        <p:spPr>
          <a:prstGeom prst="rect">
            <a:avLst/>
          </a:prstGeom>
        </p:spPr>
      </p:pic>
      <p:sp>
        <p:nvSpPr>
          <p:cNvPr id="11" name="Text Placeholder 10">
            <a:extLst>
              <a:ext uri="{FF2B5EF4-FFF2-40B4-BE49-F238E27FC236}">
                <a16:creationId xmlns:a16="http://schemas.microsoft.com/office/drawing/2014/main" id="{5B2E9EE6-5A74-4119-8DAA-06582357CF72}"/>
              </a:ext>
            </a:extLst>
          </p:cNvPr>
          <p:cNvSpPr>
            <a:spLocks noGrp="1"/>
          </p:cNvSpPr>
          <p:nvPr>
            <p:ph type="body" sz="quarter" idx="23"/>
          </p:nvPr>
        </p:nvSpPr>
        <p:spPr/>
        <p:txBody>
          <a:bodyPr/>
          <a:lstStyle/>
          <a:p>
            <a:r>
              <a:rPr lang="en-US" dirty="0"/>
              <a:t>reyes_doriajose@hotmail.com</a:t>
            </a:r>
          </a:p>
        </p:txBody>
      </p:sp>
      <p:sp>
        <p:nvSpPr>
          <p:cNvPr id="8" name="Slide Number Placeholder 7">
            <a:extLst>
              <a:ext uri="{FF2B5EF4-FFF2-40B4-BE49-F238E27FC236}">
                <a16:creationId xmlns:a16="http://schemas.microsoft.com/office/drawing/2014/main" id="{A3BB8335-F249-4F37-8C3F-A672116EB876}"/>
              </a:ext>
            </a:extLst>
          </p:cNvPr>
          <p:cNvSpPr>
            <a:spLocks noGrp="1"/>
          </p:cNvSpPr>
          <p:nvPr>
            <p:ph type="sldNum" sz="quarter" idx="20"/>
          </p:nvPr>
        </p:nvSpPr>
        <p:spPr/>
        <p:txBody>
          <a:bodyPr/>
          <a:lstStyle/>
          <a:p>
            <a:fld id="{A65A5C87-DF58-40C8-B092-1DE63DB4547E}" type="slidenum">
              <a:rPr lang="en-US" smtClean="0"/>
              <a:t>28</a:t>
            </a:fld>
            <a:endParaRPr lang="en-US" dirty="0"/>
          </a:p>
        </p:txBody>
      </p:sp>
    </p:spTree>
    <p:extLst>
      <p:ext uri="{BB962C8B-B14F-4D97-AF65-F5344CB8AC3E}">
        <p14:creationId xmlns:p14="http://schemas.microsoft.com/office/powerpoint/2010/main" val="125775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endParaRPr lang="es-MX" sz="2800" b="1" dirty="0">
              <a:latin typeface="Arial" panose="020B0604020202020204" pitchFamily="34" charset="0"/>
              <a:ea typeface="Times New Roman" panose="02020603050405020304" pitchFamily="18" charset="0"/>
              <a:cs typeface="Times New Roman" panose="02020603050405020304" pitchFamily="18" charset="0"/>
            </a:endParaRPr>
          </a:p>
          <a:p>
            <a:r>
              <a:rPr lang="es-MX" sz="2400" b="1" dirty="0">
                <a:latin typeface="Arial" panose="020B0604020202020204" pitchFamily="34" charset="0"/>
                <a:ea typeface="Times New Roman" panose="02020603050405020304" pitchFamily="18" charset="0"/>
                <a:cs typeface="Times New Roman" panose="02020603050405020304" pitchFamily="18" charset="0"/>
              </a:rPr>
              <a:t>   Las empresas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11">
            <a:extLst>
              <a:ext uri="{FF2B5EF4-FFF2-40B4-BE49-F238E27FC236}">
                <a16:creationId xmlns:a16="http://schemas.microsoft.com/office/drawing/2014/main" id="{75729DB7-A927-48A3-90F2-07DCCEEB9AD3}"/>
              </a:ext>
            </a:extLst>
          </p:cNvPr>
          <p:cNvSpPr txBox="1">
            <a:spLocks/>
          </p:cNvSpPr>
          <p:nvPr/>
        </p:nvSpPr>
        <p:spPr>
          <a:xfrm>
            <a:off x="890016" y="1625549"/>
            <a:ext cx="7187209" cy="360690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s-E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L</a:t>
            </a: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as empresas que promueven mayores inversiones en ciencia, tecnología e innovación logran mejores resultados y desempeño frente a las empresas que son más tradicionales y conservadores. Beneficios:</a:t>
            </a:r>
          </a:p>
          <a:p>
            <a:pPr marL="0" indent="0" algn="just" fontAlgn="base">
              <a:buFont typeface="Arial" panose="020B0604020202020204" pitchFamily="34" charset="0"/>
              <a:buNone/>
            </a:pP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base">
              <a:lnSpc>
                <a:spcPct val="50000"/>
              </a:lnSpc>
              <a:spcAft>
                <a:spcPts val="600"/>
              </a:spcAft>
              <a:buNone/>
            </a:pP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1. Generación de poder de mercado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base">
              <a:lnSpc>
                <a:spcPct val="50000"/>
              </a:lnSpc>
              <a:spcAft>
                <a:spcPts val="600"/>
              </a:spcAft>
              <a:buNone/>
            </a:pP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2. Mayor competitividad y/o productividad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base">
              <a:lnSpc>
                <a:spcPct val="50000"/>
              </a:lnSpc>
              <a:spcAft>
                <a:spcPts val="600"/>
              </a:spcAft>
              <a:buNone/>
            </a:pP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3. Diferenciación al ser pionero en la producción de nuevos bienes y servicios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base">
              <a:lnSpc>
                <a:spcPct val="50000"/>
              </a:lnSpc>
              <a:spcAft>
                <a:spcPts val="600"/>
              </a:spcAft>
              <a:buNone/>
            </a:pP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4. Reducción en costos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base">
              <a:lnSpc>
                <a:spcPct val="50000"/>
              </a:lnSpc>
              <a:spcAft>
                <a:spcPts val="600"/>
              </a:spcAft>
              <a:buNone/>
            </a:pP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5. Mejoras en desempeño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base">
              <a:lnSpc>
                <a:spcPct val="50000"/>
              </a:lnSpc>
              <a:spcAft>
                <a:spcPts val="600"/>
              </a:spcAft>
              <a:buNone/>
            </a:pP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6. Beneficios sustitutos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base">
              <a:lnSpc>
                <a:spcPct val="50000"/>
              </a:lnSpc>
              <a:spcAft>
                <a:spcPts val="600"/>
              </a:spcAft>
              <a:buNone/>
            </a:pP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7. Reducción de la contaminación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base">
              <a:lnSpc>
                <a:spcPct val="50000"/>
              </a:lnSpc>
              <a:spcAft>
                <a:spcPts val="600"/>
              </a:spcAft>
              <a:buNone/>
            </a:pPr>
            <a:r>
              <a:rPr lang="es-MX"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8. Mayor seguridad </a:t>
            </a:r>
            <a:endParaRPr lang="es-MX"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754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4</a:t>
            </a:fld>
            <a:endParaRPr lang="en-US" dirty="0"/>
          </a:p>
        </p:txBody>
      </p:sp>
      <p:sp>
        <p:nvSpPr>
          <p:cNvPr id="5" name="Text Placeholder 13">
            <a:extLst>
              <a:ext uri="{FF2B5EF4-FFF2-40B4-BE49-F238E27FC236}">
                <a16:creationId xmlns:a16="http://schemas.microsoft.com/office/drawing/2014/main" id="{6CE87DF3-8EDB-408C-860F-9D53DCA7DEEF}"/>
              </a:ext>
            </a:extLst>
          </p:cNvPr>
          <p:cNvSpPr txBox="1">
            <a:spLocks/>
          </p:cNvSpPr>
          <p:nvPr/>
        </p:nvSpPr>
        <p:spPr>
          <a:xfrm>
            <a:off x="258994" y="1274013"/>
            <a:ext cx="4139384" cy="451757"/>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600" b="1" dirty="0">
                <a:latin typeface="Arial" panose="020B0604020202020204" pitchFamily="34" charset="0"/>
                <a:ea typeface="Calibri" panose="020F0502020204030204" pitchFamily="34" charset="0"/>
                <a:cs typeface="Times New Roman" panose="02020603050405020304" pitchFamily="18" charset="0"/>
              </a:rPr>
              <a:t>El CONACYT</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11">
            <a:extLst>
              <a:ext uri="{FF2B5EF4-FFF2-40B4-BE49-F238E27FC236}">
                <a16:creationId xmlns:a16="http://schemas.microsoft.com/office/drawing/2014/main" id="{7D321E1D-31BD-4A76-9185-166E211401CE}"/>
              </a:ext>
            </a:extLst>
          </p:cNvPr>
          <p:cNvSpPr txBox="1">
            <a:spLocks/>
          </p:cNvSpPr>
          <p:nvPr/>
        </p:nvSpPr>
        <p:spPr>
          <a:xfrm>
            <a:off x="572575" y="2187322"/>
            <a:ext cx="4493947" cy="1578751"/>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0000"/>
              </a:lnSpc>
              <a:spcAft>
                <a:spcPts val="600"/>
              </a:spcAft>
              <a:buNone/>
            </a:pPr>
            <a:r>
              <a:rPr lang="es-ES" sz="1400" dirty="0">
                <a:solidFill>
                  <a:srgbClr val="333333"/>
                </a:solidFill>
                <a:latin typeface="Arial" panose="020B0604020202020204" pitchFamily="34" charset="0"/>
              </a:rPr>
              <a:t>El Consejo Nacional de Ciencia y Tecnología (</a:t>
            </a:r>
            <a:r>
              <a:rPr lang="es-ES" sz="1400" dirty="0" err="1">
                <a:solidFill>
                  <a:srgbClr val="333333"/>
                </a:solidFill>
                <a:latin typeface="Arial" panose="020B0604020202020204" pitchFamily="34" charset="0"/>
              </a:rPr>
              <a:t>Conacyt</a:t>
            </a:r>
            <a:r>
              <a:rPr lang="es-ES" sz="1400" dirty="0">
                <a:solidFill>
                  <a:srgbClr val="333333"/>
                </a:solidFill>
                <a:latin typeface="Arial" panose="020B0604020202020204" pitchFamily="34" charset="0"/>
              </a:rPr>
              <a:t>) es el mayor organismo generador de investigación y conocimientos científicos, además de tecnología e innovación en México.</a:t>
            </a:r>
            <a:endParaRPr lang="es-MX" sz="1400" dirty="0">
              <a:solidFill>
                <a:srgbClr val="333333"/>
              </a:solidFill>
              <a:latin typeface="Arial" panose="020B0604020202020204" pitchFamily="34" charset="0"/>
            </a:endParaRPr>
          </a:p>
          <a:p>
            <a:pPr marL="0" indent="0" algn="just" fontAlgn="base">
              <a:lnSpc>
                <a:spcPct val="100000"/>
              </a:lnSpc>
              <a:spcAft>
                <a:spcPts val="600"/>
              </a:spcAft>
              <a:buNone/>
            </a:pPr>
            <a:r>
              <a:rPr lang="es-ES" sz="1400" dirty="0">
                <a:solidFill>
                  <a:srgbClr val="333333"/>
                </a:solidFill>
                <a:latin typeface="Arial" panose="020B0604020202020204" pitchFamily="34" charset="0"/>
              </a:rPr>
              <a:t>D</a:t>
            </a:r>
            <a:r>
              <a:rPr lang="es-MX" sz="1400" dirty="0" err="1">
                <a:solidFill>
                  <a:srgbClr val="333333"/>
                </a:solidFill>
                <a:latin typeface="Arial" panose="020B0604020202020204" pitchFamily="34" charset="0"/>
              </a:rPr>
              <a:t>efine</a:t>
            </a:r>
            <a:r>
              <a:rPr lang="es-MX" sz="1400" dirty="0">
                <a:solidFill>
                  <a:srgbClr val="333333"/>
                </a:solidFill>
                <a:latin typeface="Arial" panose="020B0604020202020204" pitchFamily="34" charset="0"/>
              </a:rPr>
              <a:t> estrategias, articula y coordina las capacidades nacionales en investigación científica, desarrollo tecnológico e innovación, impulsando la ciencia básica y la investigación de frontera.</a:t>
            </a:r>
          </a:p>
          <a:p>
            <a:pPr marL="0" indent="0" algn="just" fontAlgn="base">
              <a:lnSpc>
                <a:spcPct val="100000"/>
              </a:lnSpc>
              <a:spcAft>
                <a:spcPts val="600"/>
              </a:spcAft>
              <a:buNone/>
            </a:pPr>
            <a:r>
              <a:rPr lang="es-MX" sz="1400" dirty="0">
                <a:solidFill>
                  <a:srgbClr val="333333"/>
                </a:solidFill>
                <a:latin typeface="Arial" panose="020B0604020202020204" pitchFamily="34" charset="0"/>
              </a:rPr>
              <a:t>Coordina una sólida red de 26 Centros Públicos de Investigación, reconocidos internacionalmente, y otorga becas para estudios de posgrado a más de 85 mil estudiantes. Además, estimula el quehacer científico de más de 35 mil investigadores consolidados.</a:t>
            </a:r>
          </a:p>
        </p:txBody>
      </p:sp>
      <p:sp>
        <p:nvSpPr>
          <p:cNvPr id="7" name="Text Placeholder 13">
            <a:extLst>
              <a:ext uri="{FF2B5EF4-FFF2-40B4-BE49-F238E27FC236}">
                <a16:creationId xmlns:a16="http://schemas.microsoft.com/office/drawing/2014/main" id="{F115F4D9-387C-4F4D-9D06-F9DA7C8F1378}"/>
              </a:ext>
            </a:extLst>
          </p:cNvPr>
          <p:cNvSpPr txBox="1">
            <a:spLocks/>
          </p:cNvSpPr>
          <p:nvPr/>
        </p:nvSpPr>
        <p:spPr>
          <a:xfrm>
            <a:off x="5691981" y="1273869"/>
            <a:ext cx="5278806" cy="84297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s-MX" sz="1600" b="1" dirty="0">
                <a:latin typeface="Arial" panose="020B0604020202020204" pitchFamily="34" charset="0"/>
                <a:cs typeface="Times New Roman" panose="02020603050405020304" pitchFamily="18" charset="0"/>
              </a:rPr>
              <a:t>Nueva concepción del gobierno de la República, a plasmarse en la nueva Ley General:</a:t>
            </a:r>
          </a:p>
        </p:txBody>
      </p:sp>
      <p:sp>
        <p:nvSpPr>
          <p:cNvPr id="8" name="Content Placeholder 11">
            <a:extLst>
              <a:ext uri="{FF2B5EF4-FFF2-40B4-BE49-F238E27FC236}">
                <a16:creationId xmlns:a16="http://schemas.microsoft.com/office/drawing/2014/main" id="{F998BB3A-54C2-42AD-A1BF-4A88E6B8C9A4}"/>
              </a:ext>
            </a:extLst>
          </p:cNvPr>
          <p:cNvSpPr txBox="1">
            <a:spLocks/>
          </p:cNvSpPr>
          <p:nvPr/>
        </p:nvSpPr>
        <p:spPr>
          <a:xfrm>
            <a:off x="5907355" y="2507362"/>
            <a:ext cx="4695812" cy="3327069"/>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0000"/>
              </a:lnSpc>
              <a:spcAft>
                <a:spcPts val="600"/>
              </a:spcAft>
              <a:buNone/>
            </a:pPr>
            <a:r>
              <a:rPr lang="es-MX" sz="1400" dirty="0">
                <a:solidFill>
                  <a:srgbClr val="333333"/>
                </a:solidFill>
                <a:latin typeface="Arial" panose="020B0604020202020204" pitchFamily="34" charset="0"/>
              </a:rPr>
              <a:t>El </a:t>
            </a:r>
            <a:r>
              <a:rPr lang="es-MX" sz="1400" dirty="0" err="1">
                <a:solidFill>
                  <a:srgbClr val="333333"/>
                </a:solidFill>
                <a:latin typeface="Arial" panose="020B0604020202020204" pitchFamily="34" charset="0"/>
              </a:rPr>
              <a:t>Conacyt</a:t>
            </a:r>
            <a:r>
              <a:rPr lang="es-MX" sz="1400" dirty="0">
                <a:solidFill>
                  <a:srgbClr val="333333"/>
                </a:solidFill>
                <a:latin typeface="Arial" panose="020B0604020202020204" pitchFamily="34" charset="0"/>
              </a:rPr>
              <a:t> es la institución del Gobierno de México responsable de establecer las políticas públicas en materia de humanidades, ciencias, tecnologías e innovación de todo el país. </a:t>
            </a:r>
          </a:p>
          <a:p>
            <a:pPr marL="0" indent="0" algn="just" fontAlgn="base">
              <a:lnSpc>
                <a:spcPct val="100000"/>
              </a:lnSpc>
              <a:spcAft>
                <a:spcPts val="600"/>
              </a:spcAft>
              <a:buNone/>
            </a:pPr>
            <a:endParaRPr lang="es-MX" sz="1400" dirty="0">
              <a:solidFill>
                <a:srgbClr val="333333"/>
              </a:solidFill>
              <a:latin typeface="Arial" panose="020B0604020202020204" pitchFamily="34" charset="0"/>
            </a:endParaRPr>
          </a:p>
          <a:p>
            <a:pPr marL="0" indent="0" algn="just" fontAlgn="base">
              <a:lnSpc>
                <a:spcPct val="100000"/>
              </a:lnSpc>
              <a:spcAft>
                <a:spcPts val="600"/>
              </a:spcAft>
              <a:buNone/>
            </a:pPr>
            <a:r>
              <a:rPr lang="es-MX" sz="1400" dirty="0">
                <a:solidFill>
                  <a:srgbClr val="333333"/>
                </a:solidFill>
                <a:latin typeface="Arial" panose="020B0604020202020204" pitchFamily="34" charset="0"/>
              </a:rPr>
              <a:t>El objetivo fundamental es fortalecer la soberanía científica e independencia tecnológica de México, bajo los principios del humanismo, la equidad, el bienestar social, el cuidado ambiental y la conservación del patrimonio biocultural.</a:t>
            </a:r>
          </a:p>
        </p:txBody>
      </p:sp>
      <p:sp>
        <p:nvSpPr>
          <p:cNvPr id="13" name="Rectángulo 12">
            <a:extLst>
              <a:ext uri="{FF2B5EF4-FFF2-40B4-BE49-F238E27FC236}">
                <a16:creationId xmlns:a16="http://schemas.microsoft.com/office/drawing/2014/main" id="{AA4F2B2B-F35D-43B0-9E08-5CEECEB415B7}"/>
              </a:ext>
            </a:extLst>
          </p:cNvPr>
          <p:cNvSpPr/>
          <p:nvPr/>
        </p:nvSpPr>
        <p:spPr>
          <a:xfrm>
            <a:off x="344965" y="2030206"/>
            <a:ext cx="5106988" cy="3675965"/>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id="{D8AB0A4E-E2EC-4A62-B6DA-D14F6A28B3DF}"/>
              </a:ext>
            </a:extLst>
          </p:cNvPr>
          <p:cNvSpPr/>
          <p:nvPr/>
        </p:nvSpPr>
        <p:spPr>
          <a:xfrm>
            <a:off x="5777890" y="2046367"/>
            <a:ext cx="5106988" cy="3675965"/>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1172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endParaRPr lang="es-MX" sz="2800" b="1" dirty="0">
              <a:latin typeface="Arial" panose="020B0604020202020204" pitchFamily="34" charset="0"/>
              <a:ea typeface="Times New Roman" panose="02020603050405020304" pitchFamily="18" charset="0"/>
              <a:cs typeface="Times New Roman" panose="02020603050405020304" pitchFamily="18" charset="0"/>
            </a:endParaRPr>
          </a:p>
          <a:p>
            <a:pPr marL="0" indent="0" algn="ctr" fontAlgn="base">
              <a:spcAft>
                <a:spcPts val="1500"/>
              </a:spcAft>
              <a:buNone/>
            </a:pPr>
            <a:r>
              <a:rPr lang="es-MX" sz="2800" b="1" dirty="0">
                <a:latin typeface="Arial" panose="020B0604020202020204" pitchFamily="34" charset="0"/>
                <a:cs typeface="Times New Roman" panose="02020603050405020304" pitchFamily="18" charset="0"/>
              </a:rPr>
              <a:t>El Plan Nacional para la Innovación</a:t>
            </a:r>
          </a:p>
          <a:p>
            <a:endParaRPr lang="en-US" dirty="0"/>
          </a:p>
        </p:txBody>
      </p:sp>
      <p:sp>
        <p:nvSpPr>
          <p:cNvPr id="6" name="Content Placeholder 11">
            <a:extLst>
              <a:ext uri="{FF2B5EF4-FFF2-40B4-BE49-F238E27FC236}">
                <a16:creationId xmlns:a16="http://schemas.microsoft.com/office/drawing/2014/main" id="{75729DB7-A927-48A3-90F2-07DCCEEB9AD3}"/>
              </a:ext>
            </a:extLst>
          </p:cNvPr>
          <p:cNvSpPr txBox="1">
            <a:spLocks/>
          </p:cNvSpPr>
          <p:nvPr/>
        </p:nvSpPr>
        <p:spPr>
          <a:xfrm>
            <a:off x="890016" y="1625549"/>
            <a:ext cx="7187209" cy="360690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endParaRPr lang="es-MX"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Content Placeholder 11">
            <a:extLst>
              <a:ext uri="{FF2B5EF4-FFF2-40B4-BE49-F238E27FC236}">
                <a16:creationId xmlns:a16="http://schemas.microsoft.com/office/drawing/2014/main" id="{A9F047EA-6D5F-44C5-ACB8-480E59D880CE}"/>
              </a:ext>
            </a:extLst>
          </p:cNvPr>
          <p:cNvSpPr txBox="1">
            <a:spLocks/>
          </p:cNvSpPr>
          <p:nvPr/>
        </p:nvSpPr>
        <p:spPr>
          <a:xfrm>
            <a:off x="746125" y="1975757"/>
            <a:ext cx="7511467" cy="3754483"/>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s-MX" sz="1400" dirty="0">
                <a:solidFill>
                  <a:srgbClr val="414141"/>
                </a:solidFill>
                <a:effectLst/>
                <a:latin typeface="Arial" panose="020B0604020202020204" pitchFamily="34" charset="0"/>
                <a:ea typeface="Times New Roman" panose="02020603050405020304" pitchFamily="18" charset="0"/>
                <a:cs typeface="Arial" panose="020B0604020202020204" pitchFamily="34" charset="0"/>
              </a:rPr>
              <a:t>El PND 2019-2024 crea el Plan Nacional para la Innovación. Tiene el objetivo de articular los esfuerzos de innovación nacionales en beneficio de la sociedad y del desarrollo nacional con la participación de universidades, pueblos, científicos, empresas privadas y organismos públicos.</a:t>
            </a:r>
          </a:p>
          <a:p>
            <a:pPr marL="0" indent="0" algn="just" fontAlgn="base">
              <a:buNone/>
            </a:pP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fontAlgn="base">
              <a:lnSpc>
                <a:spcPct val="80000"/>
              </a:lnSpc>
              <a:spcAft>
                <a:spcPts val="1500"/>
              </a:spcAft>
            </a:pPr>
            <a:r>
              <a:rPr lang="es-MX" sz="1400" dirty="0">
                <a:solidFill>
                  <a:srgbClr val="414141"/>
                </a:solidFill>
                <a:effectLst/>
                <a:latin typeface="Arial" panose="020B0604020202020204" pitchFamily="34" charset="0"/>
                <a:ea typeface="Times New Roman" panose="02020603050405020304" pitchFamily="18" charset="0"/>
                <a:cs typeface="Arial" panose="020B0604020202020204" pitchFamily="34" charset="0"/>
              </a:rPr>
              <a:t>Desarrolla la estrategia de las Agendas Nacionales de Innovación.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lvl="0" algn="just" fontAlgn="base">
              <a:lnSpc>
                <a:spcPct val="80000"/>
              </a:lnSpc>
              <a:spcAft>
                <a:spcPts val="600"/>
              </a:spcAft>
            </a:pPr>
            <a:r>
              <a:rPr lang="es-MX" sz="1400" dirty="0">
                <a:solidFill>
                  <a:srgbClr val="414141"/>
                </a:solidFill>
                <a:effectLst/>
                <a:latin typeface="Arial" panose="020B0604020202020204" pitchFamily="34" charset="0"/>
                <a:ea typeface="Times New Roman" panose="02020603050405020304" pitchFamily="18" charset="0"/>
                <a:cs typeface="Arial" panose="020B0604020202020204" pitchFamily="34" charset="0"/>
              </a:rPr>
              <a:t>Agenda Nacional de Innovación en Salud</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lvl="0" algn="just" fontAlgn="base">
              <a:lnSpc>
                <a:spcPct val="80000"/>
              </a:lnSpc>
              <a:spcAft>
                <a:spcPts val="600"/>
              </a:spcAft>
            </a:pPr>
            <a:r>
              <a:rPr lang="es-MX" sz="1400" dirty="0">
                <a:solidFill>
                  <a:srgbClr val="414141"/>
                </a:solidFill>
                <a:effectLst/>
                <a:latin typeface="Arial" panose="020B0604020202020204" pitchFamily="34" charset="0"/>
                <a:ea typeface="Times New Roman" panose="02020603050405020304" pitchFamily="18" charset="0"/>
                <a:cs typeface="Arial" panose="020B0604020202020204" pitchFamily="34" charset="0"/>
              </a:rPr>
              <a:t>Agenda Nacional de Innovación para la seguridad humana</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lvl="0" algn="just" fontAlgn="base">
              <a:lnSpc>
                <a:spcPct val="80000"/>
              </a:lnSpc>
              <a:spcAft>
                <a:spcPts val="600"/>
              </a:spcAft>
            </a:pPr>
            <a:r>
              <a:rPr lang="es-MX" sz="1400" dirty="0">
                <a:solidFill>
                  <a:srgbClr val="414141"/>
                </a:solidFill>
                <a:effectLst/>
                <a:latin typeface="Arial" panose="020B0604020202020204" pitchFamily="34" charset="0"/>
                <a:ea typeface="Times New Roman" panose="02020603050405020304" pitchFamily="18" charset="0"/>
                <a:cs typeface="Arial" panose="020B0604020202020204" pitchFamily="34" charset="0"/>
              </a:rPr>
              <a:t>Agenda Nacional de Innovación para la transición energética y la atención al cambio climático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6003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6</a:t>
            </a:fld>
            <a:endParaRPr lang="en-US" dirty="0"/>
          </a:p>
        </p:txBody>
      </p:sp>
      <p:sp>
        <p:nvSpPr>
          <p:cNvPr id="7" name="Text Placeholder 13">
            <a:extLst>
              <a:ext uri="{FF2B5EF4-FFF2-40B4-BE49-F238E27FC236}">
                <a16:creationId xmlns:a16="http://schemas.microsoft.com/office/drawing/2014/main" id="{F115F4D9-387C-4F4D-9D06-F9DA7C8F1378}"/>
              </a:ext>
            </a:extLst>
          </p:cNvPr>
          <p:cNvSpPr txBox="1">
            <a:spLocks/>
          </p:cNvSpPr>
          <p:nvPr/>
        </p:nvSpPr>
        <p:spPr>
          <a:xfrm>
            <a:off x="464093" y="1272287"/>
            <a:ext cx="4730547"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1500"/>
              </a:spcAft>
              <a:buNone/>
            </a:pPr>
            <a:r>
              <a:rPr lang="es-MX" sz="1600" b="1" dirty="0">
                <a:solidFill>
                  <a:srgbClr val="FFC000"/>
                </a:solidFill>
                <a:latin typeface="Arial" panose="020B0604020202020204" pitchFamily="34" charset="0"/>
                <a:cs typeface="Times New Roman" panose="02020603050405020304" pitchFamily="18" charset="0"/>
              </a:rPr>
              <a:t>Programa Especial de Ciencia, Tecnología e Innovación 2021-2024</a:t>
            </a: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8" name="Content Placeholder 11">
            <a:extLst>
              <a:ext uri="{FF2B5EF4-FFF2-40B4-BE49-F238E27FC236}">
                <a16:creationId xmlns:a16="http://schemas.microsoft.com/office/drawing/2014/main" id="{F998BB3A-54C2-42AD-A1BF-4A88E6B8C9A4}"/>
              </a:ext>
            </a:extLst>
          </p:cNvPr>
          <p:cNvSpPr txBox="1">
            <a:spLocks/>
          </p:cNvSpPr>
          <p:nvPr/>
        </p:nvSpPr>
        <p:spPr>
          <a:xfrm>
            <a:off x="579541" y="2487021"/>
            <a:ext cx="4951147" cy="202964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400" dirty="0">
                <a:effectLst/>
                <a:latin typeface="Arial" panose="020B0604020202020204" pitchFamily="34" charset="0"/>
                <a:ea typeface="Times New Roman" panose="02020603050405020304" pitchFamily="18" charset="0"/>
                <a:cs typeface="Arial" panose="020B0604020202020204" pitchFamily="34" charset="0"/>
              </a:rPr>
              <a:t>Busca establecer las bases estratégicas de una política de CTI que contribuya al desarrollo económico, social y sustentable de nuestra Nación multicultural, con perspectiva de género y enfoque de derechos humanos. </a:t>
            </a: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MX" sz="1400" dirty="0">
                <a:effectLst/>
                <a:latin typeface="Arial" panose="020B0604020202020204" pitchFamily="34" charset="0"/>
                <a:ea typeface="Times New Roman" panose="02020603050405020304" pitchFamily="18" charset="0"/>
                <a:cs typeface="Arial" panose="020B0604020202020204" pitchFamily="34" charset="0"/>
              </a:rPr>
              <a:t>Hacer efectivo para las personas el disfrute del derecho a la ciencia, buscando siempre el bienestar social y la felicidad del pueblo de México. </a:t>
            </a: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MX" sz="1400" dirty="0">
                <a:effectLst/>
                <a:latin typeface="Arial" panose="020B0604020202020204" pitchFamily="34" charset="0"/>
                <a:ea typeface="Times New Roman" panose="02020603050405020304" pitchFamily="18" charset="0"/>
                <a:cs typeface="Arial" panose="020B0604020202020204" pitchFamily="34" charset="0"/>
              </a:rPr>
              <a:t>Las actividades de CTI se encuentran sujetas a los mandatos de austeridad republicana y combate a la corrupción que implica la Cuarta Transformación. </a:t>
            </a:r>
            <a:endParaRPr lang="es-MX"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13">
            <a:extLst>
              <a:ext uri="{FF2B5EF4-FFF2-40B4-BE49-F238E27FC236}">
                <a16:creationId xmlns:a16="http://schemas.microsoft.com/office/drawing/2014/main" id="{8D05292A-791B-4CF7-A2E7-9A8C48E98880}"/>
              </a:ext>
            </a:extLst>
          </p:cNvPr>
          <p:cNvSpPr txBox="1">
            <a:spLocks/>
          </p:cNvSpPr>
          <p:nvPr/>
        </p:nvSpPr>
        <p:spPr>
          <a:xfrm>
            <a:off x="6096000" y="1272287"/>
            <a:ext cx="4225441"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600" b="1" dirty="0">
                <a:solidFill>
                  <a:srgbClr val="FFC000"/>
                </a:solidFill>
                <a:latin typeface="Arial" panose="020B0604020202020204" pitchFamily="34" charset="0"/>
                <a:cs typeface="Times New Roman" panose="02020603050405020304" pitchFamily="18" charset="0"/>
              </a:rPr>
              <a:t>Objetivos del Programa Especial</a:t>
            </a: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6" name="Content Placeholder 11">
            <a:extLst>
              <a:ext uri="{FF2B5EF4-FFF2-40B4-BE49-F238E27FC236}">
                <a16:creationId xmlns:a16="http://schemas.microsoft.com/office/drawing/2014/main" id="{05D84135-9628-437F-8C68-27A160B9B426}"/>
              </a:ext>
            </a:extLst>
          </p:cNvPr>
          <p:cNvSpPr txBox="1">
            <a:spLocks/>
          </p:cNvSpPr>
          <p:nvPr/>
        </p:nvSpPr>
        <p:spPr>
          <a:xfrm>
            <a:off x="6246812" y="2129050"/>
            <a:ext cx="4818575" cy="202964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400" dirty="0">
                <a:latin typeface="Arial" panose="020B0604020202020204" pitchFamily="34" charset="0"/>
                <a:cs typeface="Arial" panose="020B0604020202020204" pitchFamily="34" charset="0"/>
              </a:rPr>
              <a:t>    Un cambio de paradigma en la política de CTI con seis objetivos  prioritarios: </a:t>
            </a:r>
          </a:p>
          <a:p>
            <a:pPr algn="just">
              <a:lnSpc>
                <a:spcPct val="80000"/>
              </a:lnSpc>
            </a:pPr>
            <a:r>
              <a:rPr lang="es-ES" sz="1400" dirty="0">
                <a:latin typeface="Arial" panose="020B0604020202020204" pitchFamily="34" charset="0"/>
                <a:cs typeface="Arial" panose="020B0604020202020204" pitchFamily="34" charset="0"/>
              </a:rPr>
              <a:t>Fortalecimiento de la Comunidad Científica. </a:t>
            </a:r>
            <a:endParaRPr lang="es-MX" sz="1400" dirty="0">
              <a:latin typeface="Arial" panose="020B0604020202020204" pitchFamily="34" charset="0"/>
              <a:cs typeface="Arial" panose="020B0604020202020204" pitchFamily="34" charset="0"/>
            </a:endParaRPr>
          </a:p>
          <a:p>
            <a:pPr algn="just">
              <a:lnSpc>
                <a:spcPct val="80000"/>
              </a:lnSpc>
            </a:pPr>
            <a:r>
              <a:rPr lang="es-MX" sz="1400" dirty="0">
                <a:latin typeface="Arial" panose="020B0604020202020204" pitchFamily="34" charset="0"/>
                <a:cs typeface="Arial" panose="020B0604020202020204" pitchFamily="34" charset="0"/>
              </a:rPr>
              <a:t>Ciencia de Frontera. Impulsar la generación de conocimientos de vanguardia sobre la base de la cooperación y el apoyo mutuo en investigaciones de carácter inter, multi y trans disciplinario, de tal manera que la inteligencia colectiva nacional trascienda continuamente los horizontes del conocimiento humano y asuma posiciones de liderazgo científico mundial </a:t>
            </a:r>
          </a:p>
          <a:p>
            <a:pPr algn="just">
              <a:lnSpc>
                <a:spcPct val="80000"/>
              </a:lnSpc>
            </a:pPr>
            <a:r>
              <a:rPr lang="es-MX" sz="1400" dirty="0">
                <a:latin typeface="Arial" panose="020B0604020202020204" pitchFamily="34" charset="0"/>
                <a:cs typeface="Arial" panose="020B0604020202020204" pitchFamily="34" charset="0"/>
              </a:rPr>
              <a:t>Programas Nacionales Estratégicos. </a:t>
            </a:r>
          </a:p>
          <a:p>
            <a:pPr algn="just">
              <a:lnSpc>
                <a:spcPct val="80000"/>
              </a:lnSpc>
            </a:pPr>
            <a:r>
              <a:rPr lang="es-MX" sz="1400" dirty="0">
                <a:latin typeface="Arial" panose="020B0604020202020204" pitchFamily="34" charset="0"/>
                <a:cs typeface="Arial" panose="020B0604020202020204" pitchFamily="34" charset="0"/>
              </a:rPr>
              <a:t>Promoción del acceso universal al conocimiento y sus beneficios.  </a:t>
            </a:r>
          </a:p>
          <a:p>
            <a:pPr algn="just">
              <a:lnSpc>
                <a:spcPct val="80000"/>
              </a:lnSpc>
            </a:pPr>
            <a:r>
              <a:rPr lang="es-MX" sz="1400" dirty="0">
                <a:latin typeface="Arial" panose="020B0604020202020204" pitchFamily="34" charset="0"/>
                <a:cs typeface="Arial" panose="020B0604020202020204" pitchFamily="34" charset="0"/>
              </a:rPr>
              <a:t>Información y Prospectiva Científica con Impacto Social. </a:t>
            </a:r>
          </a:p>
        </p:txBody>
      </p:sp>
      <p:sp>
        <p:nvSpPr>
          <p:cNvPr id="11" name="Rectángulo 10">
            <a:extLst>
              <a:ext uri="{FF2B5EF4-FFF2-40B4-BE49-F238E27FC236}">
                <a16:creationId xmlns:a16="http://schemas.microsoft.com/office/drawing/2014/main" id="{8B0C5711-2D90-499D-AF81-B26D15A1F4F8}"/>
              </a:ext>
            </a:extLst>
          </p:cNvPr>
          <p:cNvSpPr/>
          <p:nvPr/>
        </p:nvSpPr>
        <p:spPr>
          <a:xfrm>
            <a:off x="6102605" y="2030206"/>
            <a:ext cx="5106988" cy="3675965"/>
          </a:xfrm>
          <a:prstGeom prst="rect">
            <a:avLst/>
          </a:prstGeom>
          <a:noFill/>
          <a:ln w="31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AE02562F-EAC0-4BC7-8A6B-B1C1BF73AD2E}"/>
              </a:ext>
            </a:extLst>
          </p:cNvPr>
          <p:cNvSpPr/>
          <p:nvPr/>
        </p:nvSpPr>
        <p:spPr>
          <a:xfrm>
            <a:off x="501621" y="2030206"/>
            <a:ext cx="5106988" cy="3675965"/>
          </a:xfrm>
          <a:prstGeom prst="rect">
            <a:avLst/>
          </a:prstGeom>
          <a:noFill/>
          <a:ln w="3175">
            <a:solidFill>
              <a:schemeClr val="tx2">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0391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7</a:t>
            </a:fld>
            <a:endParaRPr lang="en-US" dirty="0"/>
          </a:p>
        </p:txBody>
      </p:sp>
      <p:sp>
        <p:nvSpPr>
          <p:cNvPr id="7" name="Text Placeholder 13">
            <a:extLst>
              <a:ext uri="{FF2B5EF4-FFF2-40B4-BE49-F238E27FC236}">
                <a16:creationId xmlns:a16="http://schemas.microsoft.com/office/drawing/2014/main" id="{F115F4D9-387C-4F4D-9D06-F9DA7C8F1378}"/>
              </a:ext>
            </a:extLst>
          </p:cNvPr>
          <p:cNvSpPr txBox="1">
            <a:spLocks/>
          </p:cNvSpPr>
          <p:nvPr/>
        </p:nvSpPr>
        <p:spPr>
          <a:xfrm>
            <a:off x="563245" y="424106"/>
            <a:ext cx="10008156" cy="6609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La </a:t>
            </a:r>
            <a:r>
              <a:rPr lang="es-MX" sz="1800" b="1" dirty="0" err="1">
                <a:effectLst/>
                <a:latin typeface="Arial" panose="020B0604020202020204" pitchFamily="34" charset="0"/>
                <a:ea typeface="Times New Roman" panose="02020603050405020304" pitchFamily="18" charset="0"/>
                <a:cs typeface="Times New Roman" panose="02020603050405020304" pitchFamily="18" charset="0"/>
              </a:rPr>
              <a:t>Pentahélice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MX" sz="1800" b="1" dirty="0">
              <a:solidFill>
                <a:srgbClr val="3E3E3E"/>
              </a:solidFill>
              <a:latin typeface="Arial" panose="020B0604020202020204" pitchFamily="34" charset="0"/>
              <a:cs typeface="Times New Roman" panose="02020603050405020304" pitchFamily="18" charset="0"/>
            </a:endParaRPr>
          </a:p>
        </p:txBody>
      </p:sp>
      <p:sp>
        <p:nvSpPr>
          <p:cNvPr id="8" name="Content Placeholder 11">
            <a:extLst>
              <a:ext uri="{FF2B5EF4-FFF2-40B4-BE49-F238E27FC236}">
                <a16:creationId xmlns:a16="http://schemas.microsoft.com/office/drawing/2014/main" id="{F998BB3A-54C2-42AD-A1BF-4A88E6B8C9A4}"/>
              </a:ext>
            </a:extLst>
          </p:cNvPr>
          <p:cNvSpPr txBox="1">
            <a:spLocks/>
          </p:cNvSpPr>
          <p:nvPr/>
        </p:nvSpPr>
        <p:spPr>
          <a:xfrm>
            <a:off x="563245" y="1002225"/>
            <a:ext cx="11065510" cy="826575"/>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600" dirty="0">
                <a:effectLst/>
                <a:latin typeface="Arial" panose="020B0604020202020204" pitchFamily="34" charset="0"/>
                <a:ea typeface="Times New Roman" panose="02020603050405020304" pitchFamily="18" charset="0"/>
                <a:cs typeface="Times New Roman" panose="02020603050405020304" pitchFamily="18" charset="0"/>
              </a:rPr>
              <a:t>Desarrollo y Transferencia de Tecnología. Promover la generación y uso de tecnologías de vanguardia a partir de una política de cooperación e innovación abierta, bajo un modelo de </a:t>
            </a:r>
            <a:r>
              <a:rPr lang="es-MX" sz="1600" dirty="0" err="1">
                <a:effectLst/>
                <a:latin typeface="Arial" panose="020B0604020202020204" pitchFamily="34" charset="0"/>
                <a:ea typeface="Times New Roman" panose="02020603050405020304" pitchFamily="18" charset="0"/>
                <a:cs typeface="Times New Roman" panose="02020603050405020304" pitchFamily="18" charset="0"/>
              </a:rPr>
              <a:t>pentahélice</a:t>
            </a:r>
            <a:r>
              <a:rPr lang="es-MX"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BC694C39-B898-412A-AD2E-811420550A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2480" y="1828800"/>
            <a:ext cx="2606040" cy="2541975"/>
          </a:xfrm>
          <a:prstGeom prst="rect">
            <a:avLst/>
          </a:prstGeom>
          <a:noFill/>
          <a:ln>
            <a:noFill/>
          </a:ln>
        </p:spPr>
      </p:pic>
      <p:sp>
        <p:nvSpPr>
          <p:cNvPr id="10" name="Content Placeholder 11">
            <a:extLst>
              <a:ext uri="{FF2B5EF4-FFF2-40B4-BE49-F238E27FC236}">
                <a16:creationId xmlns:a16="http://schemas.microsoft.com/office/drawing/2014/main" id="{5611B094-E6F5-4D03-90CE-030CF72E2311}"/>
              </a:ext>
            </a:extLst>
          </p:cNvPr>
          <p:cNvSpPr txBox="1">
            <a:spLocks/>
          </p:cNvSpPr>
          <p:nvPr/>
        </p:nvSpPr>
        <p:spPr>
          <a:xfrm>
            <a:off x="563245" y="4667833"/>
            <a:ext cx="11065510" cy="826575"/>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90000"/>
              </a:lnSpc>
              <a:buNone/>
            </a:pPr>
            <a:r>
              <a:rPr lang="es-MX" sz="1600" dirty="0">
                <a:solidFill>
                  <a:srgbClr val="414141"/>
                </a:solidFill>
                <a:effectLst/>
                <a:latin typeface="Arial" panose="020B0604020202020204" pitchFamily="34" charset="0"/>
                <a:ea typeface="Times New Roman" panose="02020603050405020304" pitchFamily="18" charset="0"/>
              </a:rPr>
              <a:t>Desde la nueva visión del CONACYT, se ha desarrollado una política de cambio tecnológico de vanguardia e innovación abierta, basada en un modelo </a:t>
            </a:r>
            <a:r>
              <a:rPr lang="es-MX" sz="1600" dirty="0" err="1">
                <a:solidFill>
                  <a:srgbClr val="414141"/>
                </a:solidFill>
                <a:effectLst/>
                <a:latin typeface="Arial" panose="020B0604020202020204" pitchFamily="34" charset="0"/>
                <a:ea typeface="Times New Roman" panose="02020603050405020304" pitchFamily="18" charset="0"/>
              </a:rPr>
              <a:t>Pentahélice</a:t>
            </a:r>
            <a:r>
              <a:rPr lang="es-MX" sz="1600" dirty="0">
                <a:solidFill>
                  <a:srgbClr val="414141"/>
                </a:solidFill>
                <a:effectLst/>
                <a:latin typeface="Arial" panose="020B0604020202020204" pitchFamily="34" charset="0"/>
                <a:ea typeface="Times New Roman" panose="02020603050405020304" pitchFamily="18" charset="0"/>
              </a:rPr>
              <a:t>, donde se coordinan de manera virtuosa y armónica los cinco sectores del ecosistema de innovación.</a:t>
            </a:r>
          </a:p>
          <a:p>
            <a:pPr marL="0" indent="0" algn="just" fontAlgn="base">
              <a:lnSpc>
                <a:spcPct val="90000"/>
              </a:lnSpc>
              <a:buNone/>
            </a:pPr>
            <a:r>
              <a:rPr lang="es-MX" sz="1600" dirty="0">
                <a:solidFill>
                  <a:srgbClr val="414141"/>
                </a:solidFill>
                <a:effectLst/>
                <a:latin typeface="Arial" panose="020B0604020202020204" pitchFamily="34" charset="0"/>
                <a:ea typeface="Times New Roman" panose="02020603050405020304" pitchFamily="18" charset="0"/>
              </a:rPr>
              <a:t>Este modelo de innovación transforma la vinculación tradicional de triple hélice entre la empresa, la academia y el gobierno, escalando su impacto, mediante la incorporación de la sociedad y el ambiente. </a:t>
            </a:r>
            <a:endParaRPr lang="es-MX"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964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normAutofit lnSpcReduction="10000"/>
          </a:bodyPr>
          <a:lstStyle/>
          <a:p>
            <a:pPr marL="0" indent="0" algn="ctr">
              <a:buNone/>
            </a:pPr>
            <a:endParaRPr lang="es-MX" sz="2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es-MX" sz="2200" b="1" dirty="0">
                <a:effectLst/>
                <a:latin typeface="Arial" panose="020B0604020202020204" pitchFamily="34" charset="0"/>
                <a:ea typeface="Times New Roman" panose="02020603050405020304" pitchFamily="18" charset="0"/>
                <a:cs typeface="Times New Roman" panose="02020603050405020304" pitchFamily="18" charset="0"/>
              </a:rPr>
              <a:t>INFORME GENERAL DEL ESTADO DE LA CIENCIA, LA TECNOLOGÍA Y LA INNOVACIÓN 2019</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11">
            <a:extLst>
              <a:ext uri="{FF2B5EF4-FFF2-40B4-BE49-F238E27FC236}">
                <a16:creationId xmlns:a16="http://schemas.microsoft.com/office/drawing/2014/main" id="{75729DB7-A927-48A3-90F2-07DCCEEB9AD3}"/>
              </a:ext>
            </a:extLst>
          </p:cNvPr>
          <p:cNvSpPr txBox="1">
            <a:spLocks/>
          </p:cNvSpPr>
          <p:nvPr/>
        </p:nvSpPr>
        <p:spPr>
          <a:xfrm>
            <a:off x="890016" y="1625549"/>
            <a:ext cx="7187209" cy="3606902"/>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endParaRPr lang="es-MX"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id="{B29E9CB5-0FF4-43B2-806B-85C3A5EB1B06}"/>
              </a:ext>
            </a:extLst>
          </p:cNvPr>
          <p:cNvSpPr txBox="1">
            <a:spLocks/>
          </p:cNvSpPr>
          <p:nvPr/>
        </p:nvSpPr>
        <p:spPr>
          <a:xfrm>
            <a:off x="766211" y="2016252"/>
            <a:ext cx="7579225" cy="2825496"/>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400" dirty="0">
                <a:latin typeface="Arial" panose="020B0604020202020204" pitchFamily="34" charset="0"/>
                <a:ea typeface="Times New Roman" panose="02020603050405020304" pitchFamily="18" charset="0"/>
                <a:cs typeface="Arial" panose="020B0604020202020204" pitchFamily="34" charset="0"/>
              </a:rPr>
              <a:t>El </a:t>
            </a:r>
            <a:r>
              <a:rPr lang="es-MX" sz="1400" dirty="0">
                <a:latin typeface="Arial" panose="020B0604020202020204" pitchFamily="34" charset="0"/>
                <a:ea typeface="Calibri" panose="020F0502020204030204" pitchFamily="34" charset="0"/>
                <a:cs typeface="Arial" panose="020B0604020202020204" pitchFamily="34" charset="0"/>
              </a:rPr>
              <a:t>Gasto en Investigación Científica y Desarrollo Experimental (GIDE) </a:t>
            </a:r>
            <a:r>
              <a:rPr lang="es-MX" sz="1400" dirty="0">
                <a:latin typeface="Arial" panose="020B0604020202020204" pitchFamily="34" charset="0"/>
                <a:ea typeface="Times New Roman" panose="02020603050405020304" pitchFamily="18" charset="0"/>
                <a:cs typeface="Arial" panose="020B0604020202020204" pitchFamily="34" charset="0"/>
              </a:rPr>
              <a:t>es el indicador que refleja el gasto ejercido para generar nuevo conocimiento </a:t>
            </a:r>
            <a:r>
              <a:rPr lang="es-MX" sz="1400" dirty="0">
                <a:latin typeface="Arial" panose="020B0604020202020204" pitchFamily="34" charset="0"/>
                <a:ea typeface="Calibri" panose="020F0502020204030204" pitchFamily="34" charset="0"/>
                <a:cs typeface="Arial" panose="020B0604020202020204" pitchFamily="34" charset="0"/>
              </a:rPr>
              <a:t>Es uno de los principales indicadores del sector de CTI, y es utilizado como referencia internacional para el diseño, el seguimiento y la evaluación de políticas públicas.</a:t>
            </a:r>
          </a:p>
          <a:p>
            <a:pPr marL="0" indent="0" algn="just">
              <a:buNone/>
            </a:pPr>
            <a:r>
              <a:rPr lang="es-MX" sz="1400" dirty="0">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80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En 2019, el GIDE estimado fue de 69,410 millones de pesos.</a:t>
            </a:r>
          </a:p>
          <a:p>
            <a:pPr marL="342900" indent="-342900" algn="just">
              <a:lnSpc>
                <a:spcPct val="80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En términos reales el GIDE decreció 7.04% respecto a 2018.</a:t>
            </a:r>
          </a:p>
          <a:p>
            <a:pPr marL="342900" indent="-342900" algn="just">
              <a:lnSpc>
                <a:spcPct val="80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El sector gobierno aportó el 76.74% del total del GIDE.</a:t>
            </a:r>
          </a:p>
          <a:p>
            <a:pPr marL="342900" indent="-342900" algn="just">
              <a:lnSpc>
                <a:spcPct val="80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Durante el periodo 2010-2019, el GIDE disminuyó 28.52% en términos reales.</a:t>
            </a:r>
          </a:p>
          <a:p>
            <a:pPr marL="342900" indent="-342900" algn="just">
              <a:lnSpc>
                <a:spcPct val="80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La relación GIDE/Producto Interno Bruto (PIB) se estimó en 0.29% para 2019.</a:t>
            </a:r>
          </a:p>
        </p:txBody>
      </p:sp>
    </p:spTree>
    <p:extLst>
      <p:ext uri="{BB962C8B-B14F-4D97-AF65-F5344CB8AC3E}">
        <p14:creationId xmlns:p14="http://schemas.microsoft.com/office/powerpoint/2010/main" val="103708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9AC4CEF-8A0E-40D7-9D82-A304AE856474}"/>
              </a:ext>
            </a:extLst>
          </p:cNvPr>
          <p:cNvSpPr>
            <a:spLocks noGrp="1"/>
          </p:cNvSpPr>
          <p:nvPr>
            <p:ph type="sldNum" sz="quarter" idx="12"/>
          </p:nvPr>
        </p:nvSpPr>
        <p:spPr/>
        <p:txBody>
          <a:bodyPr/>
          <a:lstStyle/>
          <a:p>
            <a:fld id="{A65A5C87-DF58-40C8-B092-1DE63DB4547E}" type="slidenum">
              <a:rPr lang="en-US" smtClean="0"/>
              <a:t>9</a:t>
            </a:fld>
            <a:endParaRPr lang="en-US" dirty="0"/>
          </a:p>
        </p:txBody>
      </p:sp>
      <p:pic>
        <p:nvPicPr>
          <p:cNvPr id="11" name="Imagen 10">
            <a:extLst>
              <a:ext uri="{FF2B5EF4-FFF2-40B4-BE49-F238E27FC236}">
                <a16:creationId xmlns:a16="http://schemas.microsoft.com/office/drawing/2014/main" id="{1A5CE52E-ADA5-4497-AF76-A82E68019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678" y="540072"/>
            <a:ext cx="5152643" cy="4572582"/>
          </a:xfrm>
          <a:prstGeom prst="rect">
            <a:avLst/>
          </a:prstGeom>
        </p:spPr>
      </p:pic>
      <p:sp>
        <p:nvSpPr>
          <p:cNvPr id="10" name="Rectángulo 9">
            <a:extLst>
              <a:ext uri="{FF2B5EF4-FFF2-40B4-BE49-F238E27FC236}">
                <a16:creationId xmlns:a16="http://schemas.microsoft.com/office/drawing/2014/main" id="{F9C5D1D7-F7FF-46A6-B6B6-8B4E5DD673BC}"/>
              </a:ext>
            </a:extLst>
          </p:cNvPr>
          <p:cNvSpPr/>
          <p:nvPr/>
        </p:nvSpPr>
        <p:spPr>
          <a:xfrm>
            <a:off x="0" y="5827285"/>
            <a:ext cx="12409714" cy="49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Subtitle 2">
            <a:extLst>
              <a:ext uri="{FF2B5EF4-FFF2-40B4-BE49-F238E27FC236}">
                <a16:creationId xmlns:a16="http://schemas.microsoft.com/office/drawing/2014/main" id="{79B9E35F-9FF6-49A0-8D56-89CFCD3D6F66}"/>
              </a:ext>
            </a:extLst>
          </p:cNvPr>
          <p:cNvSpPr txBox="1">
            <a:spLocks/>
          </p:cNvSpPr>
          <p:nvPr/>
        </p:nvSpPr>
        <p:spPr>
          <a:xfrm>
            <a:off x="2592977" y="5884167"/>
            <a:ext cx="7223760" cy="45352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solidFill>
                  <a:schemeClr val="bg1">
                    <a:lumMod val="95000"/>
                  </a:schemeClr>
                </a:solidFill>
              </a:rPr>
              <a:t>Evolución</a:t>
            </a:r>
            <a:r>
              <a:rPr lang="en-US" sz="1800" dirty="0">
                <a:solidFill>
                  <a:schemeClr val="bg1">
                    <a:lumMod val="95000"/>
                  </a:schemeClr>
                </a:solidFill>
              </a:rPr>
              <a:t> del </a:t>
            </a:r>
            <a:r>
              <a:rPr lang="en-US" sz="1800" dirty="0" err="1">
                <a:solidFill>
                  <a:schemeClr val="bg1">
                    <a:lumMod val="95000"/>
                  </a:schemeClr>
                </a:solidFill>
              </a:rPr>
              <a:t>financiamiento</a:t>
            </a:r>
            <a:r>
              <a:rPr lang="en-US" sz="1800" dirty="0">
                <a:solidFill>
                  <a:schemeClr val="bg1">
                    <a:lumMod val="95000"/>
                  </a:schemeClr>
                </a:solidFill>
              </a:rPr>
              <a:t> al GIDE </a:t>
            </a:r>
            <a:r>
              <a:rPr lang="en-US" sz="1800" dirty="0" err="1">
                <a:solidFill>
                  <a:schemeClr val="bg1">
                    <a:lumMod val="95000"/>
                  </a:schemeClr>
                </a:solidFill>
              </a:rPr>
              <a:t>en</a:t>
            </a:r>
            <a:r>
              <a:rPr lang="en-US" sz="1800" dirty="0">
                <a:solidFill>
                  <a:schemeClr val="bg1">
                    <a:lumMod val="95000"/>
                  </a:schemeClr>
                </a:solidFill>
              </a:rPr>
              <a:t> México 2010-2019</a:t>
            </a:r>
          </a:p>
        </p:txBody>
      </p:sp>
    </p:spTree>
    <p:extLst>
      <p:ext uri="{BB962C8B-B14F-4D97-AF65-F5344CB8AC3E}">
        <p14:creationId xmlns:p14="http://schemas.microsoft.com/office/powerpoint/2010/main" val="143861828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2.xml><?xml version="1.0" encoding="utf-8"?>
<ds:datastoreItem xmlns:ds="http://schemas.openxmlformats.org/officeDocument/2006/customXml" ds:itemID="{290D7697-8E53-4EA8-8CBB-9C19575257B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tf89213316_win32</Template>
  <TotalTime>137</TotalTime>
  <Words>2206</Words>
  <Application>Microsoft Macintosh PowerPoint</Application>
  <PresentationFormat>Panorámica</PresentationFormat>
  <Paragraphs>152</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Avenir Next LT Pro</vt:lpstr>
      <vt:lpstr>Calibri</vt:lpstr>
      <vt:lpstr>Open Sans</vt:lpstr>
      <vt:lpstr>Symbol</vt:lpstr>
      <vt:lpstr>Times New Roman</vt:lpstr>
      <vt:lpstr>AccentBoxVTI</vt:lpstr>
      <vt:lpstr>Presentación de PowerPoint</vt:lpstr>
      <vt:lpstr>  6.2 PROCESOS DE INNOVACIONES TECNOLÓGICAS (LA EXPERIENCIA DE CONACYT)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6.3 LA AGENDA DIGITAL NACIONAL </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AUDITORÍA</dc:title>
  <dc:creator>Fernanda Rey</dc:creator>
  <cp:lastModifiedBy>Microsoft Office User</cp:lastModifiedBy>
  <cp:revision>50</cp:revision>
  <dcterms:created xsi:type="dcterms:W3CDTF">2022-04-25T20:59:02Z</dcterms:created>
  <dcterms:modified xsi:type="dcterms:W3CDTF">2022-04-25T23:21:13Z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